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5" r:id="rId5"/>
    <p:sldMasterId id="2147483689" r:id="rId6"/>
    <p:sldMasterId id="2147483703" r:id="rId7"/>
  </p:sldMasterIdLst>
  <p:notesMasterIdLst>
    <p:notesMasterId r:id="rId36"/>
  </p:notesMasterIdLst>
  <p:sldIdLst>
    <p:sldId id="9200" r:id="rId8"/>
    <p:sldId id="9278" r:id="rId9"/>
    <p:sldId id="9204" r:id="rId10"/>
    <p:sldId id="9279" r:id="rId11"/>
    <p:sldId id="9300" r:id="rId12"/>
    <p:sldId id="9219" r:id="rId13"/>
    <p:sldId id="9299" r:id="rId14"/>
    <p:sldId id="9282" r:id="rId15"/>
    <p:sldId id="9226" r:id="rId16"/>
    <p:sldId id="9281" r:id="rId17"/>
    <p:sldId id="9254" r:id="rId18"/>
    <p:sldId id="9294" r:id="rId19"/>
    <p:sldId id="9283" r:id="rId20"/>
    <p:sldId id="9285" r:id="rId21"/>
    <p:sldId id="9244" r:id="rId22"/>
    <p:sldId id="9287" r:id="rId23"/>
    <p:sldId id="9261" r:id="rId24"/>
    <p:sldId id="9239" r:id="rId25"/>
    <p:sldId id="9227" r:id="rId26"/>
    <p:sldId id="9297" r:id="rId27"/>
    <p:sldId id="9292" r:id="rId28"/>
    <p:sldId id="9301" r:id="rId29"/>
    <p:sldId id="9293" r:id="rId30"/>
    <p:sldId id="9303" r:id="rId31"/>
    <p:sldId id="9298" r:id="rId32"/>
    <p:sldId id="9295" r:id="rId33"/>
    <p:sldId id="9288" r:id="rId34"/>
    <p:sldId id="9296" r:id="rId35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A0EE62-E271-2D15-553B-91F36EDCF267}" name="Natalie Pintar" initials="NP" userId="Natalie Pint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  <a:srgbClr val="A726A4"/>
    <a:srgbClr val="0083BC"/>
    <a:srgbClr val="E16C75"/>
    <a:srgbClr val="FF9300"/>
    <a:srgbClr val="B0BCBA"/>
    <a:srgbClr val="FFDFBC"/>
    <a:srgbClr val="FAC090"/>
    <a:srgbClr val="FFB1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31504-520C-6644-AD6E-0BC6EE71CC84}" v="2716" dt="2024-06-13T08:36:04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4"/>
    <p:restoredTop sz="94838"/>
  </p:normalViewPr>
  <p:slideViewPr>
    <p:cSldViewPr snapToGrid="0">
      <p:cViewPr varScale="1">
        <p:scale>
          <a:sx n="215" d="100"/>
          <a:sy n="215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AA3F5-2D54-4AA6-99F6-C050AA5F6932}" type="datetimeFigureOut">
              <a:rPr lang="sv-SE" smtClean="0"/>
              <a:t>2024-11-13</a:t>
            </a:fld>
            <a:endParaRPr lang="sv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8EF02-AA90-4E21-BBAD-43E55781DC1A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393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Idriss Riouak and today I will talk about our paper Efficient Demand Evaluation of Fixed-Point Attributes using Static Analysis. This is a joint work with Niklas Fors, Jesper </a:t>
            </a:r>
            <a:r>
              <a:rPr lang="en-US" dirty="0" err="1"/>
              <a:t>Oqvist</a:t>
            </a:r>
            <a:r>
              <a:rPr lang="en-US" dirty="0"/>
              <a:t>, </a:t>
            </a:r>
            <a:r>
              <a:rPr lang="en-US" dirty="0" err="1"/>
              <a:t>Gorel</a:t>
            </a:r>
            <a:r>
              <a:rPr lang="en-US" dirty="0"/>
              <a:t> Hedin and Christoph Reichenbach.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97106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51AD7-81DA-DE45-1902-3F81CB38B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55616-C94C-8778-9D90-DBAF11CA1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97F92-3FD8-A2DB-944C-665ED1E3E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solidFill>
                  <a:schemeClr val="accent4"/>
                </a:solidFill>
              </a:rPr>
              <a:t>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80D56-1B7F-E1E7-2418-3B2144A50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44862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A</a:t>
            </a:r>
            <a:r>
              <a:rPr lang="en-SE" dirty="0">
                <a:solidFill>
                  <a:schemeClr val="accent4"/>
                </a:solidFill>
              </a:rPr>
              <a:t>re basically RAGs but reference have to be set at compile time.</a:t>
            </a:r>
          </a:p>
          <a:p>
            <a:endParaRPr lang="en-SE" dirty="0">
              <a:solidFill>
                <a:schemeClr val="accent4"/>
              </a:solidFill>
            </a:endParaRPr>
          </a:p>
          <a:p>
            <a:endParaRPr lang="en-SE" dirty="0">
              <a:solidFill>
                <a:schemeClr val="accent4"/>
              </a:solidFill>
            </a:endParaRPr>
          </a:p>
          <a:p>
            <a:r>
              <a:rPr lang="en-SE" dirty="0">
                <a:solidFill>
                  <a:schemeClr val="accent4"/>
                </a:solidFill>
              </a:rPr>
              <a:t>BaiscStack</a:t>
            </a:r>
          </a:p>
          <a:p>
            <a:r>
              <a:rPr lang="en-SE" dirty="0">
                <a:solidFill>
                  <a:schemeClr val="accent4"/>
                </a:solidFill>
              </a:rPr>
              <a:t>RM</a:t>
            </a:r>
          </a:p>
          <a:p>
            <a:endParaRPr lang="en-SE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4096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FC6F-A56C-48A6-D809-FD4AA224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76F51-F869-60B8-CA49-167EA53B4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134D2-0CE4-7249-1186-E24F7C658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Circular first</a:t>
            </a:r>
          </a:p>
          <a:p>
            <a:r>
              <a:rPr lang="en-SE" dirty="0"/>
              <a:t>Two kinds of attribtues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B7A5D-468B-09BE-FF0B-36FAA51A9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81920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329-2A97-CAD9-F2B8-63FBF35FA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0736B-3A90-B981-0237-C4FF7AE8B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A6336-2CBA-AF0C-3E4E-9D978570B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infeasible</a:t>
            </a:r>
            <a:endParaRPr lang="en-SE" dirty="0"/>
          </a:p>
          <a:p>
            <a:endParaRPr lang="en-SE" dirty="0"/>
          </a:p>
          <a:p>
            <a:endParaRPr lang="en-SE" dirty="0"/>
          </a:p>
          <a:p>
            <a:r>
              <a:rPr lang="en-SE" dirty="0"/>
              <a:t>Type. Remove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09002-81CA-B5D9-3E24-CFD7C041C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7222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FD42E-4BA1-2687-7A7B-D726123ED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5E9FBA-8A40-1401-7F82-3DFEC1DD7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DA102-9BCF-5E31-D320-E5000E160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Remove Non-circular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7B20-9D4B-9780-ED7B-331AFA51F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2833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Animate isDead </a:t>
            </a:r>
          </a:p>
          <a:p>
            <a:endParaRPr lang="en-SE" dirty="0"/>
          </a:p>
          <a:p>
            <a:r>
              <a:rPr lang="en-SE" dirty="0"/>
              <a:t>needs 10, needs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6962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86578-5358-F1A4-4FAD-8CE3D8C3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B0C2F-EA0A-AEF6-E5C4-5B22C3DCC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C46AA-9B9E-22BA-9CF9-010F95B33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we are sure are not in a cycle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can be treated as non-circular</a:t>
            </a:r>
          </a:p>
          <a:p>
            <a:r>
              <a:rPr lang="en-GB" dirty="0"/>
              <a:t>Re-classified as non-circular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Decompose Static SSCs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6EB61-957A-9897-BCD8-5452E6E04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88885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68854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Lookup name of trivial component</a:t>
            </a:r>
          </a:p>
          <a:p>
            <a:endParaRPr lang="en-SE" dirty="0"/>
          </a:p>
          <a:p>
            <a:r>
              <a:rPr lang="en-SE" dirty="0"/>
              <a:t>Evaluation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5616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solidFill>
                  <a:schemeClr val="accent4"/>
                </a:solidFill>
              </a:rPr>
              <a:t>No overhead with fully anotate application like LL1 parser constructions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4096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BC6C1-8F59-ABED-D80F-F673DF42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23520-C114-2DDD-4109-B0E828806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8F439D-2146-7D2E-6D04-97DFB0DA4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sz="12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So let’s start. I ho pe you agree with me that Static A</a:t>
            </a:r>
            <a:r>
              <a:rPr lang="en-GB" sz="12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n</a:t>
            </a:r>
            <a:r>
              <a:rPr lang="en-SE" sz="12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alysis is Everywhere and we can use Static Analysis to, for example, detect bugs in our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sz="12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Let’s consider, the following piece of code which is supposed to compute the n-th number of the fibonacci sequence. A good static analyser would tell use that “Hey! The assignment at line 6 is dead” (so you are never using the value assigned to a. Let us consider this other example, where depending ot the value of b we might get a null pointer exception.  If b is false, we never initalise x and when we tri to access the method toString we get a null point exception. Also here, a good static analyser would tell us that that.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E" sz="12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Now, we ideally would like to identify these bugs while we are writing or editing the code. To do so, we not only need a fast static analyser, but we also need a static anlayser that supports demand-driven 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B4DCB-3BE8-564C-2EA8-3B117432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28960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B8A26-E2BB-C613-E247-78D4C58E0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1A3AD-9648-6F9D-9EED-E4506D99D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190023-B46A-8FD6-7D14-B8F297DB8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DF427-252F-752A-C70D-292DD5B46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60597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EFAC8-01FB-EECA-3E39-507D64CF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47FD81-6ACB-7A78-6516-680976E72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888252-9A98-EA3C-EBCA-93B78F65B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C9970-7C57-C420-EF63-62E5485B2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8427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5582C-88CA-57F4-2893-784129D83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FA609-E5C9-8E3E-AC46-D91BB3046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E1728-4B16-A664-C2D2-DE383585A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solidFill>
                  <a:schemeClr val="accent4"/>
                </a:solidFill>
              </a:rPr>
              <a:t>So, to conclude, let me summarise our main contributions: we introduce a new algorithm called RelaxedStacked, which is designed to improve the evaluation of circular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8793E-9A0D-AE23-D356-AA5DE0F25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36260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83CAE-84F5-680B-8783-6189ABE3C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AB772-809F-41F1-839C-AE3B4F16D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56EC6-BD1C-0B9F-0378-82AD7364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solidFill>
                  <a:schemeClr val="accent4"/>
                </a:solidFill>
              </a:rPr>
              <a:t>Stronger conclusion.</a:t>
            </a:r>
            <a:br>
              <a:rPr lang="en-SE" dirty="0">
                <a:solidFill>
                  <a:schemeClr val="accent4"/>
                </a:solidFill>
              </a:rPr>
            </a:br>
            <a:r>
              <a:rPr lang="en-SE" dirty="0">
                <a:solidFill>
                  <a:schemeClr val="accent4"/>
                </a:solidFill>
              </a:rPr>
              <a:t>Annotate obviously circular attribtues.</a:t>
            </a:r>
            <a:br>
              <a:rPr lang="en-SE" dirty="0">
                <a:solidFill>
                  <a:schemeClr val="accent4"/>
                </a:solidFill>
              </a:rPr>
            </a:br>
            <a:r>
              <a:rPr lang="en-SE" dirty="0">
                <a:solidFill>
                  <a:schemeClr val="accent4"/>
                </a:solidFill>
              </a:rPr>
              <a:t>Faster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59E03-ED34-A92C-14E0-D05BC7465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9733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E18B-3758-E6FD-5278-0570C821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9218E-923C-CC2E-10EC-840D5CEED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15F17-4786-1D09-CAC6-022740687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08C32-E647-9744-85D4-61B6260B0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07861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C208A-905D-DD7C-14C5-561F9A819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35718-875C-C4BC-6424-AB1AD3CE8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8FF7B-1AE1-1457-E7A9-DC98BF979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91B59-1C26-C512-B111-8E41656BD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2604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2B601-0873-8499-5CE6-C9C8AECD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C2D3F-1D54-EECC-3C30-27DD5B227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85B3E-83CA-E344-2F22-097053835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C90FE-7416-16C4-A6BE-D5D4A863C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28181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FB423-A609-613E-81A8-E4FCE8E3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E3BF1-C323-0B4C-2864-CA8714486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4C1BB-E631-D31A-23BD-75E810FFD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CD757-D554-FD16-742C-584B4F475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70104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490D3-B494-22E2-920F-0660740D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7C4D4-4119-7E1D-B830-B6E393232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753C-CE72-BDCC-D8F2-232FBBDE0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78672-9673-7FBB-C39B-6AA2163D5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28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9818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solidFill>
                  <a:schemeClr val="accent4"/>
                </a:solidFill>
              </a:rPr>
              <a:t>Among all the possible delcarative formalims we used RAGs as they inherently support demand-driven evaluation.</a:t>
            </a:r>
            <a:br>
              <a:rPr lang="en-SE" dirty="0">
                <a:solidFill>
                  <a:schemeClr val="accent4"/>
                </a:solidFill>
              </a:rPr>
            </a:br>
            <a:br>
              <a:rPr lang="en-SE" dirty="0">
                <a:solidFill>
                  <a:schemeClr val="accent4"/>
                </a:solidFill>
              </a:rPr>
            </a:br>
            <a:br>
              <a:rPr lang="en-SE" dirty="0">
                <a:solidFill>
                  <a:schemeClr val="accent4"/>
                </a:solidFill>
              </a:rPr>
            </a:br>
            <a:r>
              <a:rPr lang="en-SE" dirty="0">
                <a:solidFill>
                  <a:schemeClr val="accent4"/>
                </a:solidFill>
              </a:rPr>
              <a:t>Analysis developer</a:t>
            </a:r>
          </a:p>
          <a:p>
            <a:r>
              <a:rPr lang="en-SE" dirty="0">
                <a:solidFill>
                  <a:schemeClr val="accent4"/>
                </a:solidFill>
              </a:rPr>
              <a:t>Spoofax</a:t>
            </a:r>
          </a:p>
          <a:p>
            <a:r>
              <a:rPr lang="en-SE" dirty="0">
                <a:solidFill>
                  <a:schemeClr val="accent4"/>
                </a:solidFill>
              </a:rPr>
              <a:t>Remove responsabilites</a:t>
            </a:r>
            <a:br>
              <a:rPr lang="en-SE" dirty="0">
                <a:solidFill>
                  <a:schemeClr val="accent4"/>
                </a:solidFill>
              </a:rPr>
            </a:br>
            <a:r>
              <a:rPr lang="en-SE" dirty="0">
                <a:solidFill>
                  <a:schemeClr val="accent4"/>
                </a:solidFill>
              </a:rPr>
              <a:t>Remove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585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51803-40C4-5FBA-32CF-D9FEC9263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BD36-656E-4BA2-A50D-4FE713E62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8275B-59DE-6270-8635-0F79B743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solidFill>
                  <a:schemeClr val="accent4"/>
                </a:solidFill>
              </a:rPr>
              <a:t>Demand driven is the dual of Exausthive evaluation. Where we compute all data …T</a:t>
            </a:r>
            <a:r>
              <a:rPr lang="en-GB" dirty="0">
                <a:solidFill>
                  <a:schemeClr val="accent4"/>
                </a:solidFill>
              </a:rPr>
              <a:t>h</a:t>
            </a:r>
            <a:r>
              <a:rPr lang="en-SE" dirty="0">
                <a:solidFill>
                  <a:schemeClr val="accent4"/>
                </a:solidFill>
              </a:rPr>
              <a:t>ink of yourself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9D31-0B3B-E1C2-9FB9-C9C651F5E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18566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97D47-47E5-14A6-2E6F-7027F2CB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9D57B-AC42-D8E9-61BC-1A0AC599A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9C026-ACDF-E9F9-953A-3E418C5B3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And then extended to the OO paradigm by GH</a:t>
            </a:r>
          </a:p>
          <a:p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714A-D716-2B6F-1A66-0F677A399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075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CP font and italics.</a:t>
            </a:r>
            <a:br>
              <a:rPr lang="en-SE" dirty="0"/>
            </a:br>
            <a:r>
              <a:rPr lang="en-SE" dirty="0"/>
              <a:t>Some examples</a:t>
            </a:r>
          </a:p>
          <a:p>
            <a:endParaRPr lang="en-SE" dirty="0"/>
          </a:p>
          <a:p>
            <a:r>
              <a:rPr lang="en-SE" dirty="0"/>
              <a:t>Remove CAT &amp; CP</a:t>
            </a:r>
          </a:p>
          <a:p>
            <a:r>
              <a:rPr lang="en-SE" dirty="0"/>
              <a:t>Modlica</a:t>
            </a:r>
          </a:p>
          <a:p>
            <a:r>
              <a:rPr lang="en-SE" dirty="0"/>
              <a:t>Bloqqi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3588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4A14F-451F-8E87-AEEA-7B5948F6F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CA002-E8D8-F863-6FD3-3742CB9FA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EA45C-1019-D069-C122-C50126E3F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4E3A7-580D-FDB5-4D3E-E342BCB4B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21051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1326-6501-26B2-1A14-B31F85B2D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FD718-173A-B2A0-8151-637074CD4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4F360-9F11-BDB2-3084-6E5D64262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>
                <a:solidFill>
                  <a:schemeClr val="accent4"/>
                </a:solidFill>
              </a:rPr>
              <a:t>This is the static graph. In reality we would have many more instances.</a:t>
            </a:r>
            <a:br>
              <a:rPr lang="en-SE" dirty="0">
                <a:solidFill>
                  <a:schemeClr val="accent4"/>
                </a:solidFill>
              </a:rPr>
            </a:br>
            <a:br>
              <a:rPr lang="en-SE" dirty="0">
                <a:solidFill>
                  <a:schemeClr val="accent4"/>
                </a:solidFill>
              </a:rPr>
            </a:br>
            <a:br>
              <a:rPr lang="en-SE" dirty="0">
                <a:solidFill>
                  <a:schemeClr val="accent4"/>
                </a:solidFill>
              </a:rPr>
            </a:br>
            <a:r>
              <a:rPr lang="en-SE" dirty="0">
                <a:solidFill>
                  <a:schemeClr val="accent4"/>
                </a:solidFill>
              </a:rPr>
              <a:t>Each of these functions can be implemented as attributes</a:t>
            </a:r>
            <a:br>
              <a:rPr lang="en-SE" dirty="0">
                <a:solidFill>
                  <a:schemeClr val="accent4"/>
                </a:solidFill>
              </a:rPr>
            </a:br>
            <a:br>
              <a:rPr lang="en-SE" dirty="0">
                <a:solidFill>
                  <a:schemeClr val="accent4"/>
                </a:solidFill>
              </a:rPr>
            </a:br>
            <a:endParaRPr lang="en-SE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AD6B2-7FE7-C13F-1C30-9362AFDE0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331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Fix analysis</a:t>
            </a:r>
          </a:p>
          <a:p>
            <a:endParaRPr lang="en-SE" dirty="0"/>
          </a:p>
          <a:p>
            <a:r>
              <a:rPr lang="en-SE" dirty="0"/>
              <a:t>Dynamic dependency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8EF02-AA90-4E21-BBAD-43E55781DC1A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5387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F28AC-1A4B-11D5-4CF5-B1A24D8F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7CE8D-ED43-0182-6E11-57644436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E7728-09AF-B60E-7D44-0B6F1273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259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37CD-BA50-3656-5525-C82D9964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99F16-AC53-B89A-86DE-6475D444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F333-5D3F-D907-2FA6-B7FCD731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35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95410-E764-567A-7834-3AC2A3E6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6EC69-39EC-738A-9508-5BC2429B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7743-F74E-A0FC-3875-A7D144EF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27988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53336-9705-42AF-0560-757B551F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17CB-3FEE-F1A5-EDC3-68582DA8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F3626-1CE6-E85A-D689-A76EABD7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00309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83509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4489" y="305119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425052"/>
                </a:solidFill>
                <a:latin typeface="Industry Bold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F0BE8-6550-4BA2-AA11-28AD47900820}" type="datetimeFigureOut">
              <a:rPr lang="sv-SE" smtClean="0"/>
              <a:pPr/>
              <a:t>2024-11-13</a:t>
            </a:fld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83E9-80C0-4B8F-BCD1-EC73C8A05288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12" name="Bildobjekt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83" y="410813"/>
            <a:ext cx="7124570" cy="1981957"/>
          </a:xfrm>
          <a:prstGeom prst="rect">
            <a:avLst/>
          </a:prstGeom>
        </p:spPr>
      </p:pic>
      <p:grpSp>
        <p:nvGrpSpPr>
          <p:cNvPr id="10" name="Grupp 9"/>
          <p:cNvGrpSpPr/>
          <p:nvPr userDrawn="1"/>
        </p:nvGrpSpPr>
        <p:grpSpPr>
          <a:xfrm>
            <a:off x="2203938" y="5093501"/>
            <a:ext cx="7282712" cy="1040427"/>
            <a:chOff x="2148548" y="5068642"/>
            <a:chExt cx="7282712" cy="1040427"/>
          </a:xfrm>
        </p:grpSpPr>
        <p:pic>
          <p:nvPicPr>
            <p:cNvPr id="13" name="Platshållare för innehåll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357" y="5078339"/>
              <a:ext cx="800100" cy="962025"/>
            </a:xfrm>
            <a:prstGeom prst="rect">
              <a:avLst/>
            </a:prstGeom>
          </p:spPr>
        </p:pic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443" y="5107486"/>
              <a:ext cx="903732" cy="903732"/>
            </a:xfrm>
            <a:prstGeom prst="rect">
              <a:avLst/>
            </a:prstGeom>
          </p:spPr>
        </p:pic>
        <p:pic>
          <p:nvPicPr>
            <p:cNvPr id="15" name="Bildobjekt 14"/>
            <p:cNvPicPr/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548" y="5104374"/>
              <a:ext cx="791845" cy="935990"/>
            </a:xfrm>
            <a:prstGeom prst="rect">
              <a:avLst/>
            </a:prstGeom>
            <a:noFill/>
          </p:spPr>
        </p:pic>
        <p:pic>
          <p:nvPicPr>
            <p:cNvPr id="16" name="Bildobjekt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090" y="5078339"/>
              <a:ext cx="1319220" cy="1030730"/>
            </a:xfrm>
            <a:prstGeom prst="rect">
              <a:avLst/>
            </a:prstGeom>
          </p:spPr>
        </p:pic>
        <p:pic>
          <p:nvPicPr>
            <p:cNvPr id="17" name="Picture 2" descr="Positiv, svart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162" y="5068642"/>
              <a:ext cx="1285098" cy="104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9749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600"/>
            <a:ext cx="5181600" cy="478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600"/>
            <a:ext cx="5181600" cy="4788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F0BE8-6550-4BA2-AA11-28AD47900820}" type="datetimeFigureOut">
              <a:rPr lang="sv-SE" smtClean="0"/>
              <a:pPr/>
              <a:t>2024-11-13</a:t>
            </a:fld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83E9-80C0-4B8F-BCD1-EC73C8A0528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97555"/>
          </a:xfrm>
        </p:spPr>
        <p:txBody>
          <a:bodyPr>
            <a:normAutofit/>
          </a:bodyPr>
          <a:lstStyle>
            <a:lvl1pPr>
              <a:defRPr sz="3600">
                <a:solidFill>
                  <a:srgbClr val="425052"/>
                </a:solidFill>
                <a:latin typeface="Industry Bold" panose="00000800000000000000" pitchFamily="50" charset="0"/>
              </a:defRPr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grpSp>
        <p:nvGrpSpPr>
          <p:cNvPr id="2" name="Grupp 1"/>
          <p:cNvGrpSpPr/>
          <p:nvPr userDrawn="1"/>
        </p:nvGrpSpPr>
        <p:grpSpPr>
          <a:xfrm>
            <a:off x="0" y="6142287"/>
            <a:ext cx="12192000" cy="715332"/>
            <a:chOff x="0" y="6142287"/>
            <a:chExt cx="9144000" cy="715332"/>
          </a:xfrm>
        </p:grpSpPr>
        <p:pic>
          <p:nvPicPr>
            <p:cNvPr id="14" name="Bildobjekt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6210000"/>
              <a:ext cx="9144000" cy="647619"/>
            </a:xfrm>
            <a:prstGeom prst="rect">
              <a:avLst/>
            </a:prstGeom>
          </p:spPr>
        </p:pic>
        <p:sp>
          <p:nvSpPr>
            <p:cNvPr id="15" name="Rektangel 14"/>
            <p:cNvSpPr/>
            <p:nvPr userDrawn="1"/>
          </p:nvSpPr>
          <p:spPr>
            <a:xfrm>
              <a:off x="0" y="6142287"/>
              <a:ext cx="9144000" cy="45719"/>
            </a:xfrm>
            <a:prstGeom prst="rect">
              <a:avLst/>
            </a:prstGeom>
            <a:solidFill>
              <a:srgbClr val="1A8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 dirty="0"/>
            </a:p>
          </p:txBody>
        </p:sp>
      </p:grpSp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989" y="6005379"/>
            <a:ext cx="3600000" cy="10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1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54022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70890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505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9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8D5D-2991-1B69-6057-6F393681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ABEC-8ED6-1857-FD93-6C27DE6F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6E8D8-571A-99BC-E6D8-67317228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25910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84659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1974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362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108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032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42846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8651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56442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34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9130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7FF28-8463-072C-F1CC-31A1B655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F5DF-15A5-EFAD-9611-5D996587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A2638-5F67-7962-F8BD-3633E5DE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895909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2530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374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42031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17246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92494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529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000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15723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63718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1878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70771-43ED-0ECB-0112-664C69DF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54E9C-3725-FBE0-8F08-B52CE61E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CFB3A-C3DE-E7C0-D8AC-8C6DF47D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08826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43322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8236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476D-12FB-4010-93C7-F47E7E217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F0E84-11AA-C265-D7B2-2C5DC5B9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071896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1809-60B0-BC38-A94C-769B2282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3E41-10D1-9B1D-97CA-3E28EF64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648233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3961-1A97-83AA-3C9E-62D792CF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1521-99B5-E9F7-53D4-1E87C586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4040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6F6-2008-6887-D755-5B1E3789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ECD17-7E1C-675D-7EE9-FA61FF5F1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B394-965B-10A8-C7CA-A4B19CED3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498811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029311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735783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973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453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29F4-7C0E-0768-65B4-14304CF9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1783-6D1E-966B-4F04-158911EEA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56845-8B76-6EED-6A3E-AB722169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B59FD-BD0D-25D3-15D6-8A6C9262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606F-8C8F-D699-969D-7B6AAC126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CC624-890B-C7A0-1187-FC3D53D5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1D9D6-0483-C6C4-B863-1244EE2B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4B908-A0AB-342D-BA55-CBE684A8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599211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5067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9012"/>
            <a:ext cx="5856576" cy="63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19976" y="0"/>
            <a:ext cx="4772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8565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364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6986-903D-6EBC-768C-D71B4A8E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9607-EC9A-49CD-20ED-EEE025466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194567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C1A51-717C-4B2A-0092-8A4BA5558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C6D26-337D-6105-D9E1-BF54E73D1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798911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60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73A3-8F6F-5663-7097-22371B8C4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77E67-E1DE-D860-F692-A7D6CD3C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C42D1-17BE-E2E6-B4B6-14CEBFE8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A178-184D-5FA4-FB8D-E3769CA2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4045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680180-7A66-1E19-9F40-60450AFD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43BE1-A33A-8497-4E79-3B8B6C325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4DF67-3293-3C6C-3A37-7700BE5A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75728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DB-8B44-E787-94E2-3E018BEE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45D0-9CC3-099F-B626-5B8FD8B09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5A6C-F078-5837-01AE-38DE3D1D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0B88B-95C8-CC05-7B92-E2EC94AE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4B9E-23FC-9514-ECB2-6BDB6650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EADE8-4681-85F5-4204-97ACA8F9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9270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B962-5A70-EA40-7BDB-E700C9B5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BD65C-B6A8-0F75-FDD3-3F8EA436D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BD8-46F8-2635-6EEC-9997F1CCA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37CD-BA50-3656-5525-C82D9964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99F16-AC53-B89A-86DE-6475D444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F333-5D3F-D907-2FA6-B7FCD731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5736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F5B00-7AB3-2A63-5598-EAAD6E239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B1E92-D3AD-4ABE-91D6-A3C801F98BA7}" type="datetimeFigureOut">
              <a:rPr lang="en-SE" smtClean="0"/>
              <a:t>2024-11-13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C52E9-D6B9-D98C-833A-026B5C5B5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140DD-1A5D-3363-21AF-A4102A0EF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36FB-069A-4471-B35F-BDFBD532D93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5156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717" r:id="rId10"/>
    <p:sldLayoutId id="2147483658" r:id="rId11"/>
    <p:sldLayoutId id="2147483659" r:id="rId12"/>
    <p:sldLayoutId id="2147483718" r:id="rId13"/>
    <p:sldLayoutId id="2147483661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B7B4FF1-7597-2FCE-AEEB-8CB1330E8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62"/>
          <a:stretch/>
        </p:blipFill>
        <p:spPr>
          <a:xfrm>
            <a:off x="0" y="6331435"/>
            <a:ext cx="12192000" cy="535857"/>
          </a:xfrm>
          <a:prstGeom prst="rect">
            <a:avLst/>
          </a:prstGeom>
        </p:spPr>
      </p:pic>
      <p:pic>
        <p:nvPicPr>
          <p:cNvPr id="8" name="Bildobjekt 11">
            <a:extLst>
              <a:ext uri="{FF2B5EF4-FFF2-40B4-BE49-F238E27FC236}">
                <a16:creationId xmlns:a16="http://schemas.microsoft.com/office/drawing/2014/main" id="{E03D2FFB-512E-AAAF-D49F-E324681B156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70" y="6164147"/>
            <a:ext cx="2986216" cy="8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92293-1CDB-AF88-A8F5-82C4B7678318}"/>
              </a:ext>
            </a:extLst>
          </p:cNvPr>
          <p:cNvSpPr/>
          <p:nvPr userDrawn="1"/>
        </p:nvSpPr>
        <p:spPr>
          <a:xfrm>
            <a:off x="6267236" y="6333038"/>
            <a:ext cx="5924763" cy="53425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9" name="Bildobjekt 11">
            <a:extLst>
              <a:ext uri="{FF2B5EF4-FFF2-40B4-BE49-F238E27FC236}">
                <a16:creationId xmlns:a16="http://schemas.microsoft.com/office/drawing/2014/main" id="{5E3E39C7-E156-9A80-08E5-C0C20A6AFE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76" y="6227376"/>
            <a:ext cx="2512923" cy="6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9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1CD1C-FE78-D577-1A7A-F245DE00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7C0C8-55AE-73C1-182E-CB0964C9E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pic>
        <p:nvPicPr>
          <p:cNvPr id="9" name="Bildobjekt 11">
            <a:extLst>
              <a:ext uri="{FF2B5EF4-FFF2-40B4-BE49-F238E27FC236}">
                <a16:creationId xmlns:a16="http://schemas.microsoft.com/office/drawing/2014/main" id="{5E3E39C7-E156-9A80-08E5-C0C20A6AFE0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76" y="6227376"/>
            <a:ext cx="2512923" cy="699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C8854C-F60E-BA56-E9AB-8043CA8371FD}"/>
              </a:ext>
            </a:extLst>
          </p:cNvPr>
          <p:cNvSpPr/>
          <p:nvPr userDrawn="1"/>
        </p:nvSpPr>
        <p:spPr>
          <a:xfrm>
            <a:off x="2337" y="6328845"/>
            <a:ext cx="12191999" cy="53425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Bildobjekt 11">
            <a:extLst>
              <a:ext uri="{FF2B5EF4-FFF2-40B4-BE49-F238E27FC236}">
                <a16:creationId xmlns:a16="http://schemas.microsoft.com/office/drawing/2014/main" id="{2AC5C8DB-17B3-B863-EDF8-2CDC5ECBAE7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64" y="6171318"/>
            <a:ext cx="2986216" cy="8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SE" sz="440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5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45000"/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16.png"/><Relationship Id="rId5" Type="http://schemas.openxmlformats.org/officeDocument/2006/relationships/image" Target="../media/image1.png"/><Relationship Id="rId10" Type="http://schemas.microsoft.com/office/2007/relationships/hdphoto" Target="../media/hdphoto4.wdp"/><Relationship Id="rId4" Type="http://schemas.openxmlformats.org/officeDocument/2006/relationships/image" Target="../media/image11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DFC1BE-115A-9E17-FAFB-558F9DA4E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objekt 11">
            <a:extLst>
              <a:ext uri="{FF2B5EF4-FFF2-40B4-BE49-F238E27FC236}">
                <a16:creationId xmlns:a16="http://schemas.microsoft.com/office/drawing/2014/main" id="{E24E147F-A3EF-9AB6-5690-232EEDCF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44" y="6182787"/>
            <a:ext cx="2922556" cy="813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B64897-75AC-C091-A18E-42D517AA7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891" y="6070627"/>
            <a:ext cx="2448839" cy="813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8299EE-1B04-FBFF-EA58-04A815629192}"/>
              </a:ext>
            </a:extLst>
          </p:cNvPr>
          <p:cNvSpPr txBox="1"/>
          <p:nvPr/>
        </p:nvSpPr>
        <p:spPr>
          <a:xfrm>
            <a:off x="269310" y="836481"/>
            <a:ext cx="11467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Avenir Book" panose="02000503020000020003" pitchFamily="2" charset="0"/>
              </a:rPr>
              <a:t>Efficient Demand Evaluation of Fixed-Point Attributes using Static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83CA47-27A5-08F5-617F-ABF42B6C4D8A}"/>
              </a:ext>
            </a:extLst>
          </p:cNvPr>
          <p:cNvSpPr txBox="1"/>
          <p:nvPr/>
        </p:nvSpPr>
        <p:spPr>
          <a:xfrm>
            <a:off x="362211" y="2546793"/>
            <a:ext cx="114675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  <a:t>Idriss Riouak, Niklas Fors, Jesper Öqvist, Görel Hedin and Christoph Reichenbach</a:t>
            </a:r>
            <a:b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  <a:t>Lund University, </a:t>
            </a:r>
            <a:r>
              <a:rPr lang="en-GB" b="1" i="1" dirty="0" err="1">
                <a:solidFill>
                  <a:schemeClr val="bg1"/>
                </a:solidFill>
                <a:latin typeface="Avenir Book" panose="02000503020000020003" pitchFamily="2" charset="0"/>
              </a:rPr>
              <a:t>Cognibotics</a:t>
            </a:r>
            <a: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  <a:t>, Lund, Sweden</a:t>
            </a: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endParaRPr lang="en-GB" b="1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  <a:t>SLE 2024</a:t>
            </a:r>
          </a:p>
          <a:p>
            <a:pPr algn="ctr"/>
            <a: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  <a:t>Pasadena, California, USA</a:t>
            </a:r>
          </a:p>
          <a:p>
            <a:pPr algn="ctr"/>
            <a:r>
              <a:rPr lang="en-GB" b="1" i="1" dirty="0">
                <a:solidFill>
                  <a:schemeClr val="bg1"/>
                </a:solidFill>
                <a:latin typeface="Avenir Book" panose="02000503020000020003" pitchFamily="2" charset="0"/>
              </a:rPr>
              <a:t>20-10-2024</a:t>
            </a:r>
            <a:endParaRPr lang="en-GB" b="1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2" name="Picture 1" descr="A person wearing glasses and a blue hat&#10;&#10;Description automatically generated">
            <a:extLst>
              <a:ext uri="{FF2B5EF4-FFF2-40B4-BE49-F238E27FC236}">
                <a16:creationId xmlns:a16="http://schemas.microsoft.com/office/drawing/2014/main" id="{FBE39352-DE42-8EA7-347A-F10AEF6FC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69" y="3363876"/>
            <a:ext cx="1270000" cy="1270000"/>
          </a:xfrm>
          <a:prstGeom prst="ellipse">
            <a:avLst/>
          </a:prstGeom>
          <a:ln w="34925" cap="rnd">
            <a:solidFill>
              <a:schemeClr val="accent5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ADB024-A797-0F86-9282-63B0E5CCF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712" y="3309765"/>
            <a:ext cx="1441390" cy="1441390"/>
          </a:xfrm>
          <a:prstGeom prst="ellipse">
            <a:avLst/>
          </a:prstGeom>
          <a:ln w="34925" cap="rnd">
            <a:solidFill>
              <a:schemeClr val="accent5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with a beard&#10;&#10;Description automatically generated">
            <a:extLst>
              <a:ext uri="{FF2B5EF4-FFF2-40B4-BE49-F238E27FC236}">
                <a16:creationId xmlns:a16="http://schemas.microsoft.com/office/drawing/2014/main" id="{909E34E2-60A7-6462-63B9-A2A040C64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29" y="3309765"/>
            <a:ext cx="1207202" cy="1378222"/>
          </a:xfrm>
          <a:prstGeom prst="ellipse">
            <a:avLst/>
          </a:prstGeom>
          <a:ln w="34925" cap="rnd">
            <a:solidFill>
              <a:schemeClr val="accent5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EF17F3E1-BC8E-8791-2E89-8FF15AFAA5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81" y="3334697"/>
            <a:ext cx="966636" cy="1353290"/>
          </a:xfrm>
          <a:prstGeom prst="ellipse">
            <a:avLst/>
          </a:prstGeom>
          <a:ln w="34925" cap="rnd">
            <a:solidFill>
              <a:schemeClr val="accent5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5E4B0-F12E-4DE5-9323-E7AB8F6EEF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4343" y="6329304"/>
            <a:ext cx="2281274" cy="297681"/>
          </a:xfrm>
          <a:prstGeom prst="rect">
            <a:avLst/>
          </a:prstGeom>
        </p:spPr>
      </p:pic>
      <p:pic>
        <p:nvPicPr>
          <p:cNvPr id="10" name="Picture 9" descr="A person with blonde hair&#10;&#10;Description automatically generated">
            <a:extLst>
              <a:ext uri="{FF2B5EF4-FFF2-40B4-BE49-F238E27FC236}">
                <a16:creationId xmlns:a16="http://schemas.microsoft.com/office/drawing/2014/main" id="{F9BA1229-D9B5-172E-068D-A82B44F282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76" y="3322639"/>
            <a:ext cx="1142581" cy="1365348"/>
          </a:xfrm>
          <a:prstGeom prst="ellipse">
            <a:avLst/>
          </a:prstGeom>
          <a:ln w="34925" cap="rnd">
            <a:solidFill>
              <a:schemeClr val="accent5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person with short hair wearing glasses&#10;&#10;Description automatically generated">
            <a:extLst>
              <a:ext uri="{FF2B5EF4-FFF2-40B4-BE49-F238E27FC236}">
                <a16:creationId xmlns:a16="http://schemas.microsoft.com/office/drawing/2014/main" id="{A78AFE29-1254-3A13-4C53-2E10B5BD55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56" y="3309766"/>
            <a:ext cx="1261216" cy="1441390"/>
          </a:xfrm>
          <a:prstGeom prst="ellipse">
            <a:avLst/>
          </a:prstGeom>
          <a:ln w="34925" cap="rnd">
            <a:solidFill>
              <a:schemeClr val="accent5">
                <a:lumMod val="50000"/>
                <a:lumOff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8683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753AE-1DC0-D360-7AFF-EB32CB218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6949F9-819A-283A-11DB-912A19E22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ABB456-C853-5EEE-A23A-33E17F3A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9FBF199-8100-8A72-E631-55537FD9DBA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AF5412-125D-C7DB-94CD-C8FAD2D39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362419"/>
            <a:ext cx="10515600" cy="1325563"/>
          </a:xfrm>
        </p:spPr>
        <p:txBody>
          <a:bodyPr/>
          <a:lstStyle/>
          <a:p>
            <a:r>
              <a:rPr lang="en-SE" dirty="0">
                <a:latin typeface="Avenir Book" panose="02000503020000020003" pitchFamily="2" charset="0"/>
              </a:rPr>
              <a:t>Circular 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DEDC8-ED65-5F6D-938E-CA7ADDAA49EC}"/>
              </a:ext>
            </a:extLst>
          </p:cNvPr>
          <p:cNvSpPr txBox="1"/>
          <p:nvPr/>
        </p:nvSpPr>
        <p:spPr>
          <a:xfrm>
            <a:off x="518159" y="1340510"/>
            <a:ext cx="10992052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Are attributes which value may depend on itself directly or indirectly. </a:t>
            </a: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How do Circular Attributes work?</a:t>
            </a:r>
          </a:p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2400" b="1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</a:b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Circular attributes are evaluated using fixed-point computations. </a:t>
            </a: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The analysis start with a 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bottom value and iteratively updates the result until it stabilizes.</a:t>
            </a: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B4025-D01F-8253-7C1E-4C5C9D51E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6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CCE5DBE-438F-E92E-8754-584E7748F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11" y="365125"/>
            <a:ext cx="10754989" cy="1325563"/>
          </a:xfrm>
        </p:spPr>
        <p:txBody>
          <a:bodyPr>
            <a:normAutofit/>
          </a:bodyPr>
          <a:lstStyle/>
          <a:p>
            <a:r>
              <a:rPr lang="en-SE" dirty="0">
                <a:latin typeface="Avenir Book" panose="02000503020000020003" pitchFamily="2" charset="0"/>
              </a:rPr>
              <a:t>How can we </a:t>
            </a:r>
            <a:r>
              <a:rPr lang="en-SE" b="1" i="1" dirty="0">
                <a:solidFill>
                  <a:srgbClr val="4E8F00"/>
                </a:solidFill>
                <a:latin typeface="Avenir Book" panose="02000503020000020003" pitchFamily="2" charset="0"/>
              </a:rPr>
              <a:t>efficiently</a:t>
            </a:r>
            <a:r>
              <a:rPr lang="en-SE" dirty="0">
                <a:latin typeface="Avenir Book" panose="02000503020000020003" pitchFamily="2" charset="0"/>
              </a:rPr>
              <a:t> compute a demand-driven fixed-point attribute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01F28-93C6-7D14-3988-C743924AFC65}"/>
              </a:ext>
            </a:extLst>
          </p:cNvPr>
          <p:cNvSpPr txBox="1"/>
          <p:nvPr/>
        </p:nvSpPr>
        <p:spPr>
          <a:xfrm>
            <a:off x="575131" y="1969264"/>
            <a:ext cx="10992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There has been a lot of research on Circular Attributes: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1968 – Knuth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circular attributes were not allowed</a:t>
            </a: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1986 – Farrow &amp; Jones et al.: 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introduced circular but well-defined attribute grammars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1996 – </a:t>
            </a:r>
            <a:r>
              <a:rPr lang="en-US" b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Boyland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describes demand-driven evaluation for circular attributes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2002 – Sasaki and </a:t>
            </a:r>
            <a:r>
              <a:rPr lang="en-US" b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Sassa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described exhaustive circular evaluation for remote attribute grammars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2003 – Magnusson et al.: 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introduced </a:t>
            </a:r>
            <a:r>
              <a:rPr lang="en-US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BasicStacked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, the first Circular RAG algorithm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2017 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– </a:t>
            </a:r>
            <a:r>
              <a:rPr lang="en-US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Öqvist et al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.: introduced </a:t>
            </a:r>
            <a:r>
              <a:rPr lang="en-US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RelaxedMonolithic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to overcome limitations of </a:t>
            </a:r>
            <a:r>
              <a:rPr lang="en-US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BasicStacked</a:t>
            </a:r>
            <a:endParaRPr lang="en-US" b="1" i="1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endParaRPr lang="en-US" b="1" i="1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b="1" i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Today – Riouak et al.: </a:t>
            </a:r>
            <a:r>
              <a:rPr lang="en-US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introduce</a:t>
            </a:r>
            <a:r>
              <a:rPr lang="en-US" i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n-US" b="1" i="1" dirty="0" err="1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RelaxedStacked</a:t>
            </a:r>
            <a:r>
              <a:rPr lang="en-US" i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 </a:t>
            </a:r>
            <a:endParaRPr lang="en-US" b="1" i="1" dirty="0">
              <a:solidFill>
                <a:srgbClr val="00B0F0"/>
              </a:solidFill>
              <a:latin typeface="Avenir Light" panose="020B0402020203020204" pitchFamily="34" charset="77"/>
              <a:ea typeface="+mj-ea"/>
              <a:cs typeface="+mj-cs"/>
            </a:endParaRPr>
          </a:p>
          <a:p>
            <a:pPr lvl="2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2"/>
              </a:solidFill>
              <a:latin typeface="Avenir Light" panose="020B0402020203020204" pitchFamily="34" charset="77"/>
              <a:ea typeface="+mj-ea"/>
              <a:cs typeface="+mj-cs"/>
            </a:endParaRPr>
          </a:p>
          <a:p>
            <a:pPr lvl="2" indent="-285750">
              <a:buFont typeface="Arial" panose="020B0604020202020204" pitchFamily="34" charset="0"/>
              <a:buChar char="•"/>
              <a:defRPr/>
            </a:pPr>
            <a:endParaRPr lang="en-US" b="1" i="1" dirty="0">
              <a:solidFill>
                <a:schemeClr val="accent2"/>
              </a:solidFill>
              <a:latin typeface="Avenir Light" panose="020B0402020203020204" pitchFamily="34" charset="77"/>
              <a:ea typeface="+mj-ea"/>
              <a:cs typeface="+mj-cs"/>
            </a:endParaRPr>
          </a:p>
          <a:p>
            <a:pPr lvl="2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accent2"/>
              </a:solidFill>
              <a:latin typeface="Avenir Light" panose="020B0402020203020204" pitchFamily="34" charset="77"/>
              <a:ea typeface="+mj-ea"/>
              <a:cs typeface="+mj-cs"/>
            </a:endParaRPr>
          </a:p>
          <a:p>
            <a:pPr lvl="2" indent="-285750">
              <a:buFont typeface="Arial" panose="020B0604020202020204" pitchFamily="34" charset="0"/>
              <a:buChar char="•"/>
              <a:defRPr/>
            </a:pPr>
            <a:r>
              <a:rPr lang="en-US" b="1" i="1" dirty="0" err="1">
                <a:solidFill>
                  <a:schemeClr val="accent2"/>
                </a:solidFill>
                <a:latin typeface="Avenir Light" panose="020B0402020203020204" pitchFamily="34" charset="77"/>
                <a:ea typeface="+mj-ea"/>
                <a:cs typeface="+mj-cs"/>
              </a:rPr>
              <a:t>RelaxedStacked</a:t>
            </a:r>
            <a:endParaRPr lang="en-US" b="1" i="1" dirty="0">
              <a:solidFill>
                <a:schemeClr val="accent2"/>
              </a:solidFill>
              <a:latin typeface="Avenir Light" panose="020B0402020203020204" pitchFamily="34" charset="77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DF7C2D-719A-F4F7-D2F7-2541CACF7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0A391D7A-FF1C-DDC3-93CB-D7972C456394}"/>
              </a:ext>
            </a:extLst>
          </p:cNvPr>
          <p:cNvSpPr/>
          <p:nvPr/>
        </p:nvSpPr>
        <p:spPr>
          <a:xfrm>
            <a:off x="10582034" y="4392246"/>
            <a:ext cx="343877" cy="1844431"/>
          </a:xfrm>
          <a:prstGeom prst="rightBrace">
            <a:avLst>
              <a:gd name="adj1" fmla="val 60606"/>
              <a:gd name="adj2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125E2-87EB-561D-EE76-74E5E3F04106}"/>
              </a:ext>
            </a:extLst>
          </p:cNvPr>
          <p:cNvSpPr txBox="1"/>
          <p:nvPr/>
        </p:nvSpPr>
        <p:spPr>
          <a:xfrm>
            <a:off x="10923607" y="4821031"/>
            <a:ext cx="1276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Demand-driven algorithms</a:t>
            </a:r>
            <a:endParaRPr lang="en-S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5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BE246-9AC9-54C0-27C5-95576E2A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204D8EA-52BC-F147-F096-25F9EFAB3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108823-21CF-EB1B-BFC2-21D97F411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96C59AB0-2D87-5644-CCFB-B553240E65A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D3168-2C67-8D02-C70C-8BDEEC2EB636}"/>
              </a:ext>
            </a:extLst>
          </p:cNvPr>
          <p:cNvSpPr txBox="1"/>
          <p:nvPr/>
        </p:nvSpPr>
        <p:spPr>
          <a:xfrm>
            <a:off x="518159" y="1692010"/>
            <a:ext cx="78623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This algorithm was introduced by </a:t>
            </a:r>
            <a:r>
              <a:rPr lang="en-SE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Magnusson et al</a:t>
            </a: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</a:t>
            </a:r>
          </a:p>
          <a:p>
            <a:endParaRPr lang="en-SE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It allows two kind of attributes:</a:t>
            </a:r>
          </a:p>
          <a:p>
            <a:endParaRPr lang="en-SE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b="1" dirty="0">
                <a:latin typeface="Avenir Book" panose="02000503020000020003" pitchFamily="2" charset="0"/>
              </a:rPr>
              <a:t> </a:t>
            </a:r>
            <a:r>
              <a:rPr lang="en-SE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Circular</a:t>
            </a:r>
            <a:r>
              <a:rPr lang="en-SE" sz="2000" dirty="0">
                <a:latin typeface="Avenir Book" panose="02000503020000020003" pitchFamily="2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</a:rPr>
              <a:t>Trigger a fixed-point computation.</a:t>
            </a:r>
            <a:endParaRPr lang="en-SE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b="1" dirty="0"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Non-Circular</a:t>
            </a:r>
            <a:r>
              <a:rPr lang="en-SE" sz="2000" dirty="0">
                <a:latin typeface="Avenir Book" panose="02000503020000020003" pitchFamily="2" charset="0"/>
                <a:ea typeface="+mj-ea"/>
                <a:cs typeface="+mj-cs"/>
              </a:rPr>
              <a:t>:</a:t>
            </a:r>
          </a:p>
          <a:p>
            <a:pPr marL="914400" lvl="3" indent="-34290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Evaluated and immediately cached.</a:t>
            </a:r>
          </a:p>
          <a:p>
            <a:pPr lvl="1"/>
            <a:endParaRPr lang="en-SE" sz="2000" dirty="0"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sz="2000" dirty="0">
              <a:latin typeface="Avenir Book" panose="02000503020000020003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The user needs to manually annotate all </a:t>
            </a:r>
            <a:r>
              <a:rPr lang="en-SE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Circular</a:t>
            </a: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attribtues</a:t>
            </a:r>
          </a:p>
          <a:p>
            <a:endParaRPr lang="en-SE" sz="2000" dirty="0">
              <a:latin typeface="Avenir Book" panose="02000503020000020003" pitchFamily="2" charset="0"/>
              <a:ea typeface="+mj-ea"/>
              <a:cs typeface="+mj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351082-24D5-3B2F-7950-5B788CD304A0}"/>
              </a:ext>
            </a:extLst>
          </p:cNvPr>
          <p:cNvSpPr/>
          <p:nvPr/>
        </p:nvSpPr>
        <p:spPr>
          <a:xfrm>
            <a:off x="8221700" y="2210775"/>
            <a:ext cx="847431" cy="8253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i="1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8FC297-F7DD-9262-0FB4-9CAF1AFA2444}"/>
              </a:ext>
            </a:extLst>
          </p:cNvPr>
          <p:cNvSpPr/>
          <p:nvPr/>
        </p:nvSpPr>
        <p:spPr>
          <a:xfrm>
            <a:off x="9758720" y="2210775"/>
            <a:ext cx="847431" cy="8253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i="1" dirty="0">
                <a:solidFill>
                  <a:schemeClr val="tx1"/>
                </a:solidFill>
              </a:rPr>
              <a:t>out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05539A-949D-35BB-9BA1-55B5122301D4}"/>
              </a:ext>
            </a:extLst>
          </p:cNvPr>
          <p:cNvSpPr/>
          <p:nvPr/>
        </p:nvSpPr>
        <p:spPr>
          <a:xfrm>
            <a:off x="7524241" y="4264013"/>
            <a:ext cx="770095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600" i="1" dirty="0">
                <a:solidFill>
                  <a:schemeClr val="tx1"/>
                </a:solidFill>
              </a:rPr>
              <a:t>gen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12C4F9-53F1-9E86-1A45-354CE8D2CB1E}"/>
              </a:ext>
            </a:extLst>
          </p:cNvPr>
          <p:cNvSpPr/>
          <p:nvPr/>
        </p:nvSpPr>
        <p:spPr>
          <a:xfrm>
            <a:off x="8995195" y="4260215"/>
            <a:ext cx="770094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i="1" dirty="0">
                <a:solidFill>
                  <a:schemeClr val="tx1"/>
                </a:solidFill>
              </a:rPr>
              <a:t>kill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8601ED-D9B2-C888-DE06-80DDAF6D08A6}"/>
              </a:ext>
            </a:extLst>
          </p:cNvPr>
          <p:cNvSpPr/>
          <p:nvPr/>
        </p:nvSpPr>
        <p:spPr>
          <a:xfrm>
            <a:off x="10306072" y="4239377"/>
            <a:ext cx="847431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600" i="1" dirty="0">
                <a:solidFill>
                  <a:schemeClr val="tx1"/>
                </a:solidFill>
              </a:rPr>
              <a:t>succ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3611CB5-E1A2-299B-B315-8BEE7A5D4009}"/>
              </a:ext>
            </a:extLst>
          </p:cNvPr>
          <p:cNvCxnSpPr>
            <a:cxnSpLocks/>
            <a:stCxn id="2" idx="7"/>
            <a:endCxn id="4" idx="1"/>
          </p:cNvCxnSpPr>
          <p:nvPr/>
        </p:nvCxnSpPr>
        <p:spPr>
          <a:xfrm rot="5400000" flipH="1" flipV="1">
            <a:off x="9413925" y="1862753"/>
            <a:ext cx="12700" cy="937795"/>
          </a:xfrm>
          <a:prstGeom prst="curvedConnector3">
            <a:avLst>
              <a:gd name="adj1" fmla="val 16048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BEBC9E2-0C37-3C38-42E9-CDC82D419EC9}"/>
              </a:ext>
            </a:extLst>
          </p:cNvPr>
          <p:cNvCxnSpPr>
            <a:cxnSpLocks/>
            <a:stCxn id="4" idx="3"/>
            <a:endCxn id="2" idx="5"/>
          </p:cNvCxnSpPr>
          <p:nvPr/>
        </p:nvCxnSpPr>
        <p:spPr>
          <a:xfrm rot="5400000">
            <a:off x="9413926" y="2446392"/>
            <a:ext cx="12700" cy="937795"/>
          </a:xfrm>
          <a:prstGeom prst="curvedConnector3">
            <a:avLst>
              <a:gd name="adj1" fmla="val 9676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9E7326-4065-2295-839D-880D7A1F6766}"/>
              </a:ext>
            </a:extLst>
          </p:cNvPr>
          <p:cNvCxnSpPr>
            <a:cxnSpLocks/>
            <a:stCxn id="2" idx="5"/>
            <a:endCxn id="9" idx="0"/>
          </p:cNvCxnSpPr>
          <p:nvPr/>
        </p:nvCxnSpPr>
        <p:spPr>
          <a:xfrm>
            <a:off x="8945028" y="2915289"/>
            <a:ext cx="435214" cy="1344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5C59F-9A1B-0CCF-E4BA-7B648FA46C10}"/>
              </a:ext>
            </a:extLst>
          </p:cNvPr>
          <p:cNvCxnSpPr>
            <a:cxnSpLocks/>
            <a:stCxn id="2" idx="3"/>
            <a:endCxn id="8" idx="0"/>
          </p:cNvCxnSpPr>
          <p:nvPr/>
        </p:nvCxnSpPr>
        <p:spPr>
          <a:xfrm flipH="1">
            <a:off x="7909289" y="2915289"/>
            <a:ext cx="436514" cy="1348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BC81B8-14E9-3581-86D5-0B27A17DE3D1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>
            <a:off x="10182436" y="3036164"/>
            <a:ext cx="547352" cy="1203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1FAFEF2-BE25-C38B-99FA-C4B97262F31B}"/>
              </a:ext>
            </a:extLst>
          </p:cNvPr>
          <p:cNvSpPr/>
          <p:nvPr/>
        </p:nvSpPr>
        <p:spPr>
          <a:xfrm>
            <a:off x="9560532" y="1204648"/>
            <a:ext cx="1243807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600" i="1" dirty="0">
                <a:solidFill>
                  <a:schemeClr val="tx1"/>
                </a:solidFill>
              </a:rPr>
              <a:t>isDead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936C3D-D957-B2B4-1813-90903F6E90DA}"/>
              </a:ext>
            </a:extLst>
          </p:cNvPr>
          <p:cNvCxnSpPr>
            <a:cxnSpLocks/>
            <a:stCxn id="16" idx="4"/>
            <a:endCxn id="4" idx="0"/>
          </p:cNvCxnSpPr>
          <p:nvPr/>
        </p:nvCxnSpPr>
        <p:spPr>
          <a:xfrm>
            <a:off x="10182436" y="1801601"/>
            <a:ext cx="0" cy="409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730890-28B6-8AD3-61A2-0DF8A7050D71}"/>
              </a:ext>
            </a:extLst>
          </p:cNvPr>
          <p:cNvSpPr txBox="1"/>
          <p:nvPr/>
        </p:nvSpPr>
        <p:spPr>
          <a:xfrm>
            <a:off x="7576215" y="4882516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9A46A-F839-BAA0-699B-12F661E7088A}"/>
              </a:ext>
            </a:extLst>
          </p:cNvPr>
          <p:cNvSpPr txBox="1"/>
          <p:nvPr/>
        </p:nvSpPr>
        <p:spPr>
          <a:xfrm>
            <a:off x="9069131" y="4882516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84D91-8F2D-A3F0-94B0-F4FF002119B2}"/>
              </a:ext>
            </a:extLst>
          </p:cNvPr>
          <p:cNvSpPr txBox="1"/>
          <p:nvPr/>
        </p:nvSpPr>
        <p:spPr>
          <a:xfrm>
            <a:off x="10441887" y="4864711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754FEA-354B-5DDD-1658-65FC539356BD}"/>
              </a:ext>
            </a:extLst>
          </p:cNvPr>
          <p:cNvSpPr txBox="1"/>
          <p:nvPr/>
        </p:nvSpPr>
        <p:spPr>
          <a:xfrm>
            <a:off x="10804339" y="129190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273FEB-0934-F2A6-C07B-88DF94643EC9}"/>
              </a:ext>
            </a:extLst>
          </p:cNvPr>
          <p:cNvSpPr txBox="1"/>
          <p:nvPr/>
        </p:nvSpPr>
        <p:spPr>
          <a:xfrm>
            <a:off x="10560914" y="240601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4862D-3B54-8BDA-9F26-177C80CB498B}"/>
              </a:ext>
            </a:extLst>
          </p:cNvPr>
          <p:cNvSpPr txBox="1"/>
          <p:nvPr/>
        </p:nvSpPr>
        <p:spPr>
          <a:xfrm>
            <a:off x="7813230" y="238441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0332A7C-1651-4BDA-0347-D6CC685F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sp>
        <p:nvSpPr>
          <p:cNvPr id="30" name="Title 6">
            <a:extLst>
              <a:ext uri="{FF2B5EF4-FFF2-40B4-BE49-F238E27FC236}">
                <a16:creationId xmlns:a16="http://schemas.microsoft.com/office/drawing/2014/main" id="{2600805D-DF9F-CAB3-BB36-A2AD308E4D40}"/>
              </a:ext>
            </a:extLst>
          </p:cNvPr>
          <p:cNvSpPr txBox="1">
            <a:spLocks/>
          </p:cNvSpPr>
          <p:nvPr/>
        </p:nvSpPr>
        <p:spPr>
          <a:xfrm>
            <a:off x="335857" y="428012"/>
            <a:ext cx="11520286" cy="903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Book" panose="02000503020000020003" pitchFamily="2" charset="0"/>
              </a:rPr>
              <a:t>The </a:t>
            </a:r>
            <a:r>
              <a:rPr lang="en-US" sz="3200" dirty="0" err="1">
                <a:latin typeface="Avenir Book" panose="02000503020000020003" pitchFamily="2" charset="0"/>
              </a:rPr>
              <a:t>BasicStacked</a:t>
            </a:r>
            <a:r>
              <a:rPr lang="en-US" sz="3200" dirty="0">
                <a:latin typeface="Avenir Book" panose="02000503020000020003" pitchFamily="2" charset="0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98502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9" grpId="0"/>
      <p:bldP spid="20" grpId="0"/>
      <p:bldP spid="22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BBEC3-EB2A-0023-C415-7B77A11E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group of dots with different colors&#10;&#10;Description automatically generated">
            <a:extLst>
              <a:ext uri="{FF2B5EF4-FFF2-40B4-BE49-F238E27FC236}">
                <a16:creationId xmlns:a16="http://schemas.microsoft.com/office/drawing/2014/main" id="{CE56A5F2-A857-98B9-5286-8404B12F8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51" y="-8802"/>
            <a:ext cx="4307992" cy="59582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96F23E-55F9-EB2C-EDF4-35C7534AC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11598F-56BC-86DE-3F8B-DDC4EDD4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57" y="428012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The </a:t>
            </a:r>
            <a:r>
              <a:rPr lang="en-US" sz="3200" dirty="0" err="1">
                <a:latin typeface="Avenir Book" panose="02000503020000020003" pitchFamily="2" charset="0"/>
              </a:rPr>
              <a:t>BasicStacked</a:t>
            </a:r>
            <a:r>
              <a:rPr lang="en-US" sz="3200" dirty="0">
                <a:latin typeface="Avenir Book" panose="02000503020000020003" pitchFamily="2" charset="0"/>
              </a:rPr>
              <a:t>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A6816-E726-13DC-5AA3-173F34283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D5E3BC2-617B-E97E-B3EF-88485011DB7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D2AE1-9F0F-B91E-9B42-1D35BD7BB981}"/>
              </a:ext>
            </a:extLst>
          </p:cNvPr>
          <p:cNvSpPr txBox="1"/>
          <p:nvPr/>
        </p:nvSpPr>
        <p:spPr>
          <a:xfrm>
            <a:off x="321140" y="1768691"/>
            <a:ext cx="7862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n-SE" sz="2000" b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Main problems</a:t>
            </a:r>
            <a:r>
              <a:rPr lang="en-SE" sz="2000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C00000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Some attributes exhibit circular behavior occasionally but we still pay for a costly fix-point computation.</a:t>
            </a:r>
          </a:p>
          <a:p>
            <a:pPr lvl="1"/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lvl="1"/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Annotating each attribute is error-prone for large projects.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C00000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BEA263-D8C6-B783-0D73-5720173557F4}"/>
              </a:ext>
            </a:extLst>
          </p:cNvPr>
          <p:cNvSpPr txBox="1"/>
          <p:nvPr/>
        </p:nvSpPr>
        <p:spPr>
          <a:xfrm>
            <a:off x="8639548" y="5947909"/>
            <a:ext cx="27927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sz="1100" i="1"/>
              <a:t>Complexity of the ExtendJ Java Compiler.</a:t>
            </a:r>
          </a:p>
          <a:p>
            <a:pPr algn="ctr"/>
            <a:r>
              <a:rPr lang="en-SE" sz="1100" i="1"/>
              <a:t> 2597 Attributes connected by 26222 edges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96770C-7A7F-6ACC-284F-CB1FBAF89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9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C6F5C-E551-01ED-C6E4-606F9FF8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E4BB237-FDAA-B62F-DE34-CE5485D36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1613868-6BE7-247C-BCEA-8C1C5C4E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The </a:t>
            </a:r>
            <a:r>
              <a:rPr lang="en-US" sz="3200" dirty="0" err="1">
                <a:latin typeface="Avenir Book" panose="02000503020000020003" pitchFamily="2" charset="0"/>
              </a:rPr>
              <a:t>RelaxedMonolithic</a:t>
            </a:r>
            <a:r>
              <a:rPr lang="en-US" sz="3200" dirty="0">
                <a:latin typeface="Avenir Book" panose="02000503020000020003" pitchFamily="2" charset="0"/>
              </a:rPr>
              <a:t> Algorithm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CF0DA-770F-AC65-DBF7-18FB8E14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0641B581-1029-B309-2163-7C0F142B701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F2D562-C2A6-DCFE-B309-AF8AA0F1E4D5}"/>
              </a:ext>
            </a:extLst>
          </p:cNvPr>
          <p:cNvSpPr txBox="1"/>
          <p:nvPr/>
        </p:nvSpPr>
        <p:spPr>
          <a:xfrm>
            <a:off x="74799" y="1658032"/>
            <a:ext cx="78623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This algorithm was introduced by Öqvist et al:</a:t>
            </a:r>
          </a:p>
          <a:p>
            <a:pPr lvl="1"/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lvl="1"/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It allows two kind of attributes: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latin typeface="Avenir Book" panose="02000503020000020003" pitchFamily="2" charset="0"/>
              </a:rPr>
              <a:t> </a:t>
            </a:r>
            <a:r>
              <a:rPr lang="en-SE" sz="2000" dirty="0">
                <a:solidFill>
                  <a:srgbClr val="C00000"/>
                </a:solidFill>
                <a:latin typeface="Avenir Book" panose="02000503020000020003" pitchFamily="2" charset="0"/>
              </a:rPr>
              <a:t>Circular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</a:rPr>
              <a:t>They trigger a fixed-point computation.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</a:rPr>
              <a:t>There must be </a:t>
            </a:r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</a:rPr>
              <a:t>at least one attribute annotated as circular 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</a:rPr>
              <a:t>in every possible cycle.</a:t>
            </a: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n-SE" sz="2000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Agnostic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Behaves as non-circular when no circular evaluation is ongoing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Behaves as a circular when invoked within a circular evaluation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sz="2000" dirty="0"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sz="2000" dirty="0">
              <a:latin typeface="Avenir Book" panose="02000503020000020003" pitchFamily="2" charset="0"/>
              <a:ea typeface="+mj-ea"/>
              <a:cs typeface="+mj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49FCE1-2910-9171-E2BD-BE573EBD589F}"/>
              </a:ext>
            </a:extLst>
          </p:cNvPr>
          <p:cNvSpPr/>
          <p:nvPr/>
        </p:nvSpPr>
        <p:spPr>
          <a:xfrm>
            <a:off x="8514799" y="2332032"/>
            <a:ext cx="847431" cy="8253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i="1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308BEA-18EA-408D-D263-8B1FDCFD362E}"/>
              </a:ext>
            </a:extLst>
          </p:cNvPr>
          <p:cNvSpPr/>
          <p:nvPr/>
        </p:nvSpPr>
        <p:spPr>
          <a:xfrm>
            <a:off x="10051819" y="2332032"/>
            <a:ext cx="847431" cy="8253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i="1" dirty="0">
                <a:solidFill>
                  <a:schemeClr val="tx1"/>
                </a:solidFill>
              </a:rPr>
              <a:t>out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23646E-A8AB-0FF7-155F-5A778C78164B}"/>
              </a:ext>
            </a:extLst>
          </p:cNvPr>
          <p:cNvSpPr/>
          <p:nvPr/>
        </p:nvSpPr>
        <p:spPr>
          <a:xfrm>
            <a:off x="7817340" y="4385270"/>
            <a:ext cx="770095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600" i="1" dirty="0">
                <a:solidFill>
                  <a:schemeClr val="tx1"/>
                </a:solidFill>
              </a:rPr>
              <a:t>gen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869865-48BB-51FD-3C30-0A2411256282}"/>
              </a:ext>
            </a:extLst>
          </p:cNvPr>
          <p:cNvSpPr/>
          <p:nvPr/>
        </p:nvSpPr>
        <p:spPr>
          <a:xfrm>
            <a:off x="9288294" y="4381472"/>
            <a:ext cx="770094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i="1" dirty="0">
                <a:solidFill>
                  <a:schemeClr val="tx1"/>
                </a:solidFill>
              </a:rPr>
              <a:t>kill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67900B-95DA-B7A8-6B3F-2CC6E3C351BB}"/>
              </a:ext>
            </a:extLst>
          </p:cNvPr>
          <p:cNvSpPr/>
          <p:nvPr/>
        </p:nvSpPr>
        <p:spPr>
          <a:xfrm>
            <a:off x="10599171" y="4360634"/>
            <a:ext cx="847431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600" i="1" dirty="0">
                <a:solidFill>
                  <a:schemeClr val="tx1"/>
                </a:solidFill>
              </a:rPr>
              <a:t>succ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1053235-3315-8B86-EA24-213422E4EE37}"/>
              </a:ext>
            </a:extLst>
          </p:cNvPr>
          <p:cNvCxnSpPr>
            <a:cxnSpLocks/>
            <a:stCxn id="8" idx="7"/>
            <a:endCxn id="9" idx="1"/>
          </p:cNvCxnSpPr>
          <p:nvPr/>
        </p:nvCxnSpPr>
        <p:spPr>
          <a:xfrm rot="5400000" flipH="1" flipV="1">
            <a:off x="9707024" y="1984010"/>
            <a:ext cx="12700" cy="937795"/>
          </a:xfrm>
          <a:prstGeom prst="curvedConnector3">
            <a:avLst>
              <a:gd name="adj1" fmla="val 16048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00E2C1D-56D3-A07D-FFA4-E358B9F0A9F5}"/>
              </a:ext>
            </a:extLst>
          </p:cNvPr>
          <p:cNvCxnSpPr>
            <a:cxnSpLocks/>
            <a:stCxn id="9" idx="3"/>
            <a:endCxn id="8" idx="5"/>
          </p:cNvCxnSpPr>
          <p:nvPr/>
        </p:nvCxnSpPr>
        <p:spPr>
          <a:xfrm rot="5400000">
            <a:off x="9707025" y="2567649"/>
            <a:ext cx="12700" cy="937795"/>
          </a:xfrm>
          <a:prstGeom prst="curvedConnector3">
            <a:avLst>
              <a:gd name="adj1" fmla="val 9676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11D1F3-E7A0-CA15-1A67-874220CC94FB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238127" y="3036546"/>
            <a:ext cx="435214" cy="1344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042EFE-309F-CA5B-9743-D308E1C64867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H="1">
            <a:off x="8202388" y="3036546"/>
            <a:ext cx="436514" cy="1348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536F1C-4250-D83E-DE77-155146116A0A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10475535" y="3157421"/>
            <a:ext cx="547352" cy="1203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7326AAF-0951-C74E-627A-F90DC2283989}"/>
              </a:ext>
            </a:extLst>
          </p:cNvPr>
          <p:cNvSpPr/>
          <p:nvPr/>
        </p:nvSpPr>
        <p:spPr>
          <a:xfrm>
            <a:off x="9853631" y="1325905"/>
            <a:ext cx="1243807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600" i="1" dirty="0">
                <a:solidFill>
                  <a:schemeClr val="tx1"/>
                </a:solidFill>
              </a:rPr>
              <a:t>isDead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7F64FE-22B1-77B2-8DED-E7B4DA6C0EBC}"/>
              </a:ext>
            </a:extLst>
          </p:cNvPr>
          <p:cNvCxnSpPr>
            <a:cxnSpLocks/>
            <a:stCxn id="18" idx="4"/>
            <a:endCxn id="9" idx="0"/>
          </p:cNvCxnSpPr>
          <p:nvPr/>
        </p:nvCxnSpPr>
        <p:spPr>
          <a:xfrm>
            <a:off x="10475535" y="1922858"/>
            <a:ext cx="0" cy="409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1748BC-5650-23E8-26A0-3C5D055CD582}"/>
              </a:ext>
            </a:extLst>
          </p:cNvPr>
          <p:cNvSpPr txBox="1"/>
          <p:nvPr/>
        </p:nvSpPr>
        <p:spPr>
          <a:xfrm>
            <a:off x="7970946" y="4982223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E3E555-847F-5E40-1209-4BAC314F5EB5}"/>
              </a:ext>
            </a:extLst>
          </p:cNvPr>
          <p:cNvSpPr txBox="1"/>
          <p:nvPr/>
        </p:nvSpPr>
        <p:spPr>
          <a:xfrm>
            <a:off x="9465483" y="4993818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E592D-BE92-4DDC-EF94-85CE7AE74CB6}"/>
              </a:ext>
            </a:extLst>
          </p:cNvPr>
          <p:cNvSpPr txBox="1"/>
          <p:nvPr/>
        </p:nvSpPr>
        <p:spPr>
          <a:xfrm>
            <a:off x="10856417" y="4978425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780A5B-3881-0B57-FE4E-2B719D5C2563}"/>
              </a:ext>
            </a:extLst>
          </p:cNvPr>
          <p:cNvSpPr txBox="1"/>
          <p:nvPr/>
        </p:nvSpPr>
        <p:spPr>
          <a:xfrm>
            <a:off x="11097438" y="1413157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DBDF3A-5CE5-9558-B594-6CD6056F3325}"/>
              </a:ext>
            </a:extLst>
          </p:cNvPr>
          <p:cNvSpPr txBox="1"/>
          <p:nvPr/>
        </p:nvSpPr>
        <p:spPr>
          <a:xfrm>
            <a:off x="8106329" y="250567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F1575-6D21-CE7F-CD32-18733A2DF12B}"/>
              </a:ext>
            </a:extLst>
          </p:cNvPr>
          <p:cNvSpPr txBox="1"/>
          <p:nvPr/>
        </p:nvSpPr>
        <p:spPr>
          <a:xfrm>
            <a:off x="10899250" y="254158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6F06F-EAE7-90C6-B025-54F4B01C4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3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  <p:bldP spid="23" grpId="0"/>
      <p:bldP spid="24" grpId="0"/>
      <p:bldP spid="25" grpId="0"/>
      <p:bldP spid="2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35A339-F1E2-9F2D-B2C0-61610422A61F}"/>
              </a:ext>
            </a:extLst>
          </p:cNvPr>
          <p:cNvSpPr txBox="1"/>
          <p:nvPr/>
        </p:nvSpPr>
        <p:spPr>
          <a:xfrm>
            <a:off x="518763" y="1316624"/>
            <a:ext cx="11039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Main problem: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</a:rPr>
              <a:t>Once the algorithm encounters a circular attribute, it will treat all subsequent attribtues as circular</a:t>
            </a: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Therefore, the fixpoint evaluation is performed in a single monolithic fix point computation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A4B466E-4467-9DA9-640A-10BE944D1C81}"/>
              </a:ext>
            </a:extLst>
          </p:cNvPr>
          <p:cNvSpPr/>
          <p:nvPr/>
        </p:nvSpPr>
        <p:spPr>
          <a:xfrm>
            <a:off x="3697566" y="4275559"/>
            <a:ext cx="680085" cy="54205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400" i="1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7C31047-4ED6-D5E5-2D72-7B0171EB41E4}"/>
              </a:ext>
            </a:extLst>
          </p:cNvPr>
          <p:cNvSpPr/>
          <p:nvPr/>
        </p:nvSpPr>
        <p:spPr>
          <a:xfrm>
            <a:off x="4931063" y="4275559"/>
            <a:ext cx="680085" cy="54205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400" i="1" dirty="0">
                <a:solidFill>
                  <a:schemeClr val="tx1"/>
                </a:solidFill>
              </a:rPr>
              <a:t>out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514C95B-A1B4-91AE-6D6F-9C584A211895}"/>
              </a:ext>
            </a:extLst>
          </p:cNvPr>
          <p:cNvSpPr/>
          <p:nvPr/>
        </p:nvSpPr>
        <p:spPr>
          <a:xfrm>
            <a:off x="3137837" y="5623965"/>
            <a:ext cx="618021" cy="392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gen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33CFDFD-31BC-1F32-0992-381B0961E287}"/>
              </a:ext>
            </a:extLst>
          </p:cNvPr>
          <p:cNvSpPr/>
          <p:nvPr/>
        </p:nvSpPr>
        <p:spPr>
          <a:xfrm>
            <a:off x="4318315" y="5621471"/>
            <a:ext cx="618020" cy="392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400" i="1" dirty="0">
                <a:solidFill>
                  <a:schemeClr val="tx1"/>
                </a:solidFill>
              </a:rPr>
              <a:t>kill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C66BCBC-3E5C-2BFE-D534-1E9D03CA5440}"/>
              </a:ext>
            </a:extLst>
          </p:cNvPr>
          <p:cNvSpPr/>
          <p:nvPr/>
        </p:nvSpPr>
        <p:spPr>
          <a:xfrm>
            <a:off x="5370327" y="5607786"/>
            <a:ext cx="680085" cy="392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succ</a:t>
            </a: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65A4A0A2-F222-C30D-8465-D20D0A2BDD80}"/>
              </a:ext>
            </a:extLst>
          </p:cNvPr>
          <p:cNvCxnSpPr>
            <a:cxnSpLocks/>
            <a:stCxn id="100" idx="7"/>
            <a:endCxn id="101" idx="1"/>
          </p:cNvCxnSpPr>
          <p:nvPr/>
        </p:nvCxnSpPr>
        <p:spPr>
          <a:xfrm rot="5400000" flipH="1" flipV="1">
            <a:off x="4655282" y="3978638"/>
            <a:ext cx="8340" cy="752604"/>
          </a:xfrm>
          <a:prstGeom prst="curvedConnector3">
            <a:avLst>
              <a:gd name="adj1" fmla="val 16048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6F460E53-E5ED-7151-C16F-8F7F24101648}"/>
              </a:ext>
            </a:extLst>
          </p:cNvPr>
          <p:cNvCxnSpPr>
            <a:cxnSpLocks/>
            <a:stCxn id="101" idx="3"/>
            <a:endCxn id="100" idx="5"/>
          </p:cNvCxnSpPr>
          <p:nvPr/>
        </p:nvCxnSpPr>
        <p:spPr>
          <a:xfrm rot="5400000">
            <a:off x="4655283" y="4361927"/>
            <a:ext cx="8340" cy="752604"/>
          </a:xfrm>
          <a:prstGeom prst="curvedConnector3">
            <a:avLst>
              <a:gd name="adj1" fmla="val 9676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0B9AE5D-ED65-00DD-A7ED-5A145DE94184}"/>
              </a:ext>
            </a:extLst>
          </p:cNvPr>
          <p:cNvCxnSpPr>
            <a:cxnSpLocks/>
            <a:stCxn id="100" idx="5"/>
            <a:endCxn id="103" idx="0"/>
          </p:cNvCxnSpPr>
          <p:nvPr/>
        </p:nvCxnSpPr>
        <p:spPr>
          <a:xfrm>
            <a:off x="4278055" y="4738229"/>
            <a:ext cx="349270" cy="883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8DC15CE-36E3-A3B7-8171-76D5E7723774}"/>
              </a:ext>
            </a:extLst>
          </p:cNvPr>
          <p:cNvCxnSpPr>
            <a:cxnSpLocks/>
            <a:stCxn id="100" idx="3"/>
            <a:endCxn id="102" idx="0"/>
          </p:cNvCxnSpPr>
          <p:nvPr/>
        </p:nvCxnSpPr>
        <p:spPr>
          <a:xfrm flipH="1">
            <a:off x="3446848" y="4738229"/>
            <a:ext cx="350314" cy="885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D1861BE-FC56-E3B6-AF21-8339BF0CC605}"/>
              </a:ext>
            </a:extLst>
          </p:cNvPr>
          <p:cNvCxnSpPr>
            <a:cxnSpLocks/>
            <a:stCxn id="101" idx="4"/>
            <a:endCxn id="104" idx="0"/>
          </p:cNvCxnSpPr>
          <p:nvPr/>
        </p:nvCxnSpPr>
        <p:spPr>
          <a:xfrm>
            <a:off x="5271106" y="4817610"/>
            <a:ext cx="439264" cy="790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5BFAF197-BB63-7CC0-2038-1D141BC55DCF}"/>
              </a:ext>
            </a:extLst>
          </p:cNvPr>
          <p:cNvSpPr/>
          <p:nvPr/>
        </p:nvSpPr>
        <p:spPr>
          <a:xfrm>
            <a:off x="4772012" y="3614813"/>
            <a:ext cx="998187" cy="392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isDead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B1EB598-C908-F337-218A-D949812BC3D0}"/>
              </a:ext>
            </a:extLst>
          </p:cNvPr>
          <p:cNvCxnSpPr>
            <a:cxnSpLocks/>
            <a:stCxn id="110" idx="4"/>
            <a:endCxn id="101" idx="0"/>
          </p:cNvCxnSpPr>
          <p:nvPr/>
        </p:nvCxnSpPr>
        <p:spPr>
          <a:xfrm>
            <a:off x="5271106" y="4006845"/>
            <a:ext cx="0" cy="268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6BA0AEF-39B7-CEF6-9FE1-6D3E52C1E5B8}"/>
              </a:ext>
            </a:extLst>
          </p:cNvPr>
          <p:cNvSpPr txBox="1"/>
          <p:nvPr/>
        </p:nvSpPr>
        <p:spPr>
          <a:xfrm>
            <a:off x="3261110" y="6015997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CBFEF1-363F-5ACB-EB84-D17BF17A3360}"/>
              </a:ext>
            </a:extLst>
          </p:cNvPr>
          <p:cNvSpPr txBox="1"/>
          <p:nvPr/>
        </p:nvSpPr>
        <p:spPr>
          <a:xfrm>
            <a:off x="4460514" y="6023612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2AC3E11-7CA7-3B6E-979A-D4D85C70D2D7}"/>
              </a:ext>
            </a:extLst>
          </p:cNvPr>
          <p:cNvSpPr txBox="1"/>
          <p:nvPr/>
        </p:nvSpPr>
        <p:spPr>
          <a:xfrm>
            <a:off x="5576774" y="6013503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727B5DD-916A-BA52-270E-B18EBC635A2F}"/>
              </a:ext>
            </a:extLst>
          </p:cNvPr>
          <p:cNvSpPr txBox="1"/>
          <p:nvPr/>
        </p:nvSpPr>
        <p:spPr>
          <a:xfrm>
            <a:off x="5741242" y="3610363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89F7068-1E55-A443-93E8-09F9B60A538E}"/>
              </a:ext>
            </a:extLst>
          </p:cNvPr>
          <p:cNvSpPr txBox="1"/>
          <p:nvPr/>
        </p:nvSpPr>
        <p:spPr>
          <a:xfrm>
            <a:off x="3369758" y="4389591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9A3C740-4EBC-17E2-5840-01A35A171096}"/>
              </a:ext>
            </a:extLst>
          </p:cNvPr>
          <p:cNvSpPr/>
          <p:nvPr/>
        </p:nvSpPr>
        <p:spPr>
          <a:xfrm>
            <a:off x="6610366" y="5607304"/>
            <a:ext cx="1387390" cy="392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isReachable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9DEB174-90B7-7AA2-8269-3B324DBD7A69}"/>
              </a:ext>
            </a:extLst>
          </p:cNvPr>
          <p:cNvSpPr/>
          <p:nvPr/>
        </p:nvSpPr>
        <p:spPr>
          <a:xfrm>
            <a:off x="8464966" y="5605292"/>
            <a:ext cx="1280761" cy="3920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reachable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19789E7-A8DF-21FC-2C83-454EF4BDC4DC}"/>
              </a:ext>
            </a:extLst>
          </p:cNvPr>
          <p:cNvCxnSpPr>
            <a:stCxn id="104" idx="6"/>
            <a:endCxn id="121" idx="2"/>
          </p:cNvCxnSpPr>
          <p:nvPr/>
        </p:nvCxnSpPr>
        <p:spPr>
          <a:xfrm flipV="1">
            <a:off x="6050412" y="5803320"/>
            <a:ext cx="559954" cy="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9C377D1-6EAA-DF26-06A5-143E2A1334EE}"/>
              </a:ext>
            </a:extLst>
          </p:cNvPr>
          <p:cNvCxnSpPr>
            <a:cxnSpLocks/>
            <a:stCxn id="121" idx="6"/>
            <a:endCxn id="122" idx="2"/>
          </p:cNvCxnSpPr>
          <p:nvPr/>
        </p:nvCxnSpPr>
        <p:spPr>
          <a:xfrm flipV="1">
            <a:off x="7997756" y="5801308"/>
            <a:ext cx="467210" cy="2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0C6B8A90-245F-BD9C-08AB-61EEE8B0989A}"/>
              </a:ext>
            </a:extLst>
          </p:cNvPr>
          <p:cNvCxnSpPr>
            <a:cxnSpLocks/>
            <a:stCxn id="122" idx="0"/>
            <a:endCxn id="122" idx="6"/>
          </p:cNvCxnSpPr>
          <p:nvPr/>
        </p:nvCxnSpPr>
        <p:spPr>
          <a:xfrm rot="16200000" flipH="1">
            <a:off x="9327529" y="5383110"/>
            <a:ext cx="196016" cy="640380"/>
          </a:xfrm>
          <a:prstGeom prst="curvedConnector4">
            <a:avLst>
              <a:gd name="adj1" fmla="val -116623"/>
              <a:gd name="adj2" fmla="val 1356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1050250-7129-9DBE-0CDA-AB1EFCC2728D}"/>
              </a:ext>
            </a:extLst>
          </p:cNvPr>
          <p:cNvSpPr txBox="1"/>
          <p:nvPr/>
        </p:nvSpPr>
        <p:spPr>
          <a:xfrm>
            <a:off x="7139593" y="6018743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6316AFC-A0A8-D440-1D2A-38A6AD8D72ED}"/>
              </a:ext>
            </a:extLst>
          </p:cNvPr>
          <p:cNvSpPr txBox="1"/>
          <p:nvPr/>
        </p:nvSpPr>
        <p:spPr>
          <a:xfrm>
            <a:off x="8938473" y="5982991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38BD301-16CC-04D5-7163-30830581C8AC}"/>
              </a:ext>
            </a:extLst>
          </p:cNvPr>
          <p:cNvSpPr/>
          <p:nvPr/>
        </p:nvSpPr>
        <p:spPr>
          <a:xfrm>
            <a:off x="3137837" y="4107846"/>
            <a:ext cx="3047312" cy="82590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49885A9-215A-249C-635F-AEE01FDF971C}"/>
              </a:ext>
            </a:extLst>
          </p:cNvPr>
          <p:cNvSpPr/>
          <p:nvPr/>
        </p:nvSpPr>
        <p:spPr>
          <a:xfrm>
            <a:off x="8239928" y="5176599"/>
            <a:ext cx="2031697" cy="1140922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DC8FB91-A118-0546-DD28-92040731D504}"/>
              </a:ext>
            </a:extLst>
          </p:cNvPr>
          <p:cNvSpPr txBox="1"/>
          <p:nvPr/>
        </p:nvSpPr>
        <p:spPr>
          <a:xfrm>
            <a:off x="3058775" y="3867371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N</a:t>
            </a:r>
            <a:r>
              <a:rPr lang="en-SE" sz="1100" dirty="0"/>
              <a:t>eeds 20 iterations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D76DD5A-8587-4F93-8F41-7AE1AFFE187D}"/>
              </a:ext>
            </a:extLst>
          </p:cNvPr>
          <p:cNvSpPr txBox="1"/>
          <p:nvPr/>
        </p:nvSpPr>
        <p:spPr>
          <a:xfrm>
            <a:off x="8149635" y="4900522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100" dirty="0"/>
              <a:t>Needs 10 iterations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04A7BB4-BF45-5053-4E07-4065E9ABAC10}"/>
              </a:ext>
            </a:extLst>
          </p:cNvPr>
          <p:cNvCxnSpPr>
            <a:cxnSpLocks/>
            <a:endCxn id="110" idx="7"/>
          </p:cNvCxnSpPr>
          <p:nvPr/>
        </p:nvCxnSpPr>
        <p:spPr>
          <a:xfrm flipH="1">
            <a:off x="5624018" y="3409304"/>
            <a:ext cx="342646" cy="262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6EE4A802-C088-E662-CE76-222B8970205F}"/>
              </a:ext>
            </a:extLst>
          </p:cNvPr>
          <p:cNvSpPr txBox="1"/>
          <p:nvPr/>
        </p:nvSpPr>
        <p:spPr>
          <a:xfrm rot="19336376">
            <a:off x="5392244" y="3251888"/>
            <a:ext cx="6848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050" dirty="0"/>
              <a:t>Queried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51641-CF0A-769D-748E-D356B274CC8C}"/>
              </a:ext>
            </a:extLst>
          </p:cNvPr>
          <p:cNvSpPr txBox="1"/>
          <p:nvPr/>
        </p:nvSpPr>
        <p:spPr>
          <a:xfrm>
            <a:off x="5637728" y="4369700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BA3526-E96B-6EAB-96E7-21C7431A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0EC2182-0CE3-6D55-D434-54AF57286B92}"/>
              </a:ext>
            </a:extLst>
          </p:cNvPr>
          <p:cNvSpPr txBox="1">
            <a:spLocks/>
          </p:cNvSpPr>
          <p:nvPr/>
        </p:nvSpPr>
        <p:spPr>
          <a:xfrm>
            <a:off x="518763" y="422040"/>
            <a:ext cx="11520286" cy="903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Avenir Book" panose="02000503020000020003" pitchFamily="2" charset="0"/>
              </a:rPr>
              <a:t>The RelaxedMonolithic Algorithm </a:t>
            </a:r>
            <a:endParaRPr lang="en-US" sz="3200" dirty="0"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D7C12-60F0-472F-36E7-F5F4736CF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752C54-C17D-29AE-61EA-2C1136C7DD18}"/>
              </a:ext>
            </a:extLst>
          </p:cNvPr>
          <p:cNvSpPr/>
          <p:nvPr/>
        </p:nvSpPr>
        <p:spPr>
          <a:xfrm>
            <a:off x="708632" y="3598714"/>
            <a:ext cx="179110" cy="2707158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00B050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49509-99F6-A88A-23AE-50A07AE5881B}"/>
              </a:ext>
            </a:extLst>
          </p:cNvPr>
          <p:cNvSpPr txBox="1"/>
          <p:nvPr/>
        </p:nvSpPr>
        <p:spPr>
          <a:xfrm>
            <a:off x="838200" y="6093890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Evaluated once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63717-C541-F40C-CAB2-198EBBFC99E9}"/>
              </a:ext>
            </a:extLst>
          </p:cNvPr>
          <p:cNvSpPr txBox="1"/>
          <p:nvPr/>
        </p:nvSpPr>
        <p:spPr>
          <a:xfrm>
            <a:off x="838200" y="3554849"/>
            <a:ext cx="148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Evaluated</a:t>
            </a:r>
            <a:r>
              <a:rPr lang="en-SE" sz="1100" dirty="0"/>
              <a:t> </a:t>
            </a:r>
            <a:r>
              <a:rPr lang="en-SE" sz="12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20 times</a:t>
            </a:r>
          </a:p>
        </p:txBody>
      </p:sp>
    </p:spTree>
    <p:extLst>
      <p:ext uri="{BB962C8B-B14F-4D97-AF65-F5344CB8AC3E}">
        <p14:creationId xmlns:p14="http://schemas.microsoft.com/office/powerpoint/2010/main" val="260083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2B050"/>
                                      </p:to>
                                    </p:animClr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10" grpId="0" animBg="1"/>
      <p:bldP spid="113" grpId="0"/>
      <p:bldP spid="114" grpId="0"/>
      <p:bldP spid="115" grpId="0"/>
      <p:bldP spid="116" grpId="0"/>
      <p:bldP spid="118" grpId="0"/>
      <p:bldP spid="121" grpId="0" animBg="1"/>
      <p:bldP spid="121" grpId="1" animBg="1"/>
      <p:bldP spid="122" grpId="0" animBg="1"/>
      <p:bldP spid="122" grpId="1" animBg="1"/>
      <p:bldP spid="131" grpId="0"/>
      <p:bldP spid="132" grpId="0"/>
      <p:bldP spid="133" grpId="0" animBg="1"/>
      <p:bldP spid="134" grpId="0" animBg="1"/>
      <p:bldP spid="135" grpId="0"/>
      <p:bldP spid="136" grpId="0"/>
      <p:bldP spid="140" grpId="0"/>
      <p:bldP spid="2" grpId="0"/>
      <p:bldP spid="7" grpId="0" animBg="1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A00F4-0972-E7EE-9E50-4EFB45BCD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D6DD7B5-B9BF-D1F9-A559-E58152445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EE3DCD7-7F69-49C0-E39E-0345759F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Our approach: the </a:t>
            </a:r>
            <a:r>
              <a:rPr lang="en-US" sz="3200" b="1" i="1" dirty="0" err="1">
                <a:latin typeface="Avenir Book" panose="02000503020000020003" pitchFamily="2" charset="0"/>
              </a:rPr>
              <a:t>RelaxedStacked</a:t>
            </a:r>
            <a:r>
              <a:rPr lang="en-US" sz="3200" dirty="0">
                <a:latin typeface="Avenir Book" panose="02000503020000020003" pitchFamily="2" charset="0"/>
              </a:rPr>
              <a:t>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4E271-202C-0A2F-B189-8202980F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6708AC74-2818-5AAA-8976-1C47C61DFBB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958021-F93B-51AB-879A-E913909A9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753495"/>
              </p:ext>
            </p:extLst>
          </p:nvPr>
        </p:nvGraphicFramePr>
        <p:xfrm>
          <a:off x="1472011" y="2703118"/>
          <a:ext cx="8618192" cy="2834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54548">
                  <a:extLst>
                    <a:ext uri="{9D8B030D-6E8A-4147-A177-3AD203B41FA5}">
                      <a16:colId xmlns:a16="http://schemas.microsoft.com/office/drawing/2014/main" val="1782731986"/>
                    </a:ext>
                  </a:extLst>
                </a:gridCol>
                <a:gridCol w="2154548">
                  <a:extLst>
                    <a:ext uri="{9D8B030D-6E8A-4147-A177-3AD203B41FA5}">
                      <a16:colId xmlns:a16="http://schemas.microsoft.com/office/drawing/2014/main" val="2974598583"/>
                    </a:ext>
                  </a:extLst>
                </a:gridCol>
                <a:gridCol w="2154548">
                  <a:extLst>
                    <a:ext uri="{9D8B030D-6E8A-4147-A177-3AD203B41FA5}">
                      <a16:colId xmlns:a16="http://schemas.microsoft.com/office/drawing/2014/main" val="603017567"/>
                    </a:ext>
                  </a:extLst>
                </a:gridCol>
                <a:gridCol w="2154548">
                  <a:extLst>
                    <a:ext uri="{9D8B030D-6E8A-4147-A177-3AD203B41FA5}">
                      <a16:colId xmlns:a16="http://schemas.microsoft.com/office/drawing/2014/main" val="230175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Supported Attributes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Decompose </a:t>
                      </a:r>
                    </a:p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SE" dirty="0"/>
                        <a:t>tatic SCCs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/>
                        <a:t>Annotation</a:t>
                      </a:r>
                    </a:p>
                    <a:p>
                      <a:pPr algn="ctr"/>
                      <a:r>
                        <a:rPr lang="en-SE" dirty="0"/>
                        <a:t> Effort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97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dirty="0"/>
                        <a:t>BasicStacked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Circular</a:t>
                      </a:r>
                      <a:endParaRPr lang="en-SE" dirty="0"/>
                    </a:p>
                    <a:p>
                      <a:pPr algn="ctr"/>
                      <a:r>
                        <a:rPr lang="en-SE" sz="1800" kern="1200" dirty="0">
                          <a:solidFill>
                            <a:srgbClr val="4E8F00"/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Non-Circular</a:t>
                      </a:r>
                      <a:endParaRPr lang="en-S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E" dirty="0">
                          <a:solidFill>
                            <a:srgbClr val="4E8F00"/>
                          </a:solidFill>
                        </a:rPr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88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dirty="0"/>
                        <a:t>RelaxedMonolithic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Circular</a:t>
                      </a:r>
                      <a:endParaRPr lang="en-SE" dirty="0"/>
                    </a:p>
                    <a:p>
                      <a:pPr algn="ctr"/>
                      <a:r>
                        <a:rPr lang="en-SE" sz="1800" kern="1200" dirty="0">
                          <a:solidFill>
                            <a:srgbClr val="FF9300"/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Agnostic</a:t>
                      </a:r>
                      <a:endParaRPr lang="en-S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4E8F00"/>
                          </a:solidFill>
                        </a:rPr>
                        <a:t>Low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255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dirty="0"/>
                        <a:t>RelaxedStacked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kern="1200" dirty="0">
                          <a:solidFill>
                            <a:srgbClr val="C00000"/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Circular</a:t>
                      </a:r>
                      <a:endParaRPr lang="en-SE" dirty="0"/>
                    </a:p>
                    <a:p>
                      <a:pPr algn="ctr"/>
                      <a:r>
                        <a:rPr lang="en-SE" sz="1800" kern="1200" dirty="0">
                          <a:solidFill>
                            <a:srgbClr val="4E8F00"/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Non-Circular</a:t>
                      </a:r>
                      <a:endParaRPr lang="en-SE" dirty="0"/>
                    </a:p>
                    <a:p>
                      <a:pPr algn="ctr"/>
                      <a:r>
                        <a:rPr lang="en-SE" sz="1800" kern="1200" dirty="0">
                          <a:solidFill>
                            <a:srgbClr val="FF9300"/>
                          </a:solidFill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Agnostic</a:t>
                      </a:r>
                      <a:endParaRPr lang="en-S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4E8F00"/>
                          </a:solidFill>
                        </a:rPr>
                        <a:t>Yes</a:t>
                      </a:r>
                      <a:endParaRPr lang="en-SE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7866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1C34FF9-4831-E056-3562-EF36A7FF029D}"/>
              </a:ext>
            </a:extLst>
          </p:cNvPr>
          <p:cNvSpPr txBox="1"/>
          <p:nvPr/>
        </p:nvSpPr>
        <p:spPr>
          <a:xfrm>
            <a:off x="8040160" y="4774614"/>
            <a:ext cx="189410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4E8F00"/>
                </a:solidFill>
              </a:rPr>
              <a:t>Low with the use</a:t>
            </a:r>
          </a:p>
          <a:p>
            <a:r>
              <a:rPr lang="en-SE" dirty="0">
                <a:solidFill>
                  <a:srgbClr val="4E8F00"/>
                </a:solidFill>
              </a:rPr>
              <a:t> of static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924EA-3F1F-A6AC-723D-F2517A824FAC}"/>
              </a:ext>
            </a:extLst>
          </p:cNvPr>
          <p:cNvSpPr txBox="1"/>
          <p:nvPr/>
        </p:nvSpPr>
        <p:spPr>
          <a:xfrm>
            <a:off x="518159" y="1444347"/>
            <a:ext cx="10640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Our new algorithm enables the coexistence of all three types of attributes:</a:t>
            </a:r>
            <a:endParaRPr lang="en-SE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n-SE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Circular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n-SE" dirty="0">
                <a:solidFill>
                  <a:srgbClr val="4E8F00"/>
                </a:solidFill>
                <a:latin typeface="Avenir Book" panose="02000503020000020003" pitchFamily="2" charset="0"/>
                <a:ea typeface="+mj-ea"/>
                <a:cs typeface="+mj-cs"/>
              </a:rPr>
              <a:t>Non-Circular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n-SE" dirty="0">
                <a:solidFill>
                  <a:srgbClr val="FF9300"/>
                </a:solidFill>
                <a:latin typeface="Avenir Book" panose="02000503020000020003" pitchFamily="2" charset="0"/>
                <a:ea typeface="+mj-ea"/>
                <a:cs typeface="+mj-cs"/>
              </a:rPr>
              <a:t>Agnostic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0D7E2-B294-779E-30A2-F1EEC40E500D}"/>
              </a:ext>
            </a:extLst>
          </p:cNvPr>
          <p:cNvSpPr txBox="1"/>
          <p:nvPr/>
        </p:nvSpPr>
        <p:spPr>
          <a:xfrm>
            <a:off x="49473" y="5663010"/>
            <a:ext cx="1198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Key Idea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 If an </a:t>
            </a:r>
            <a:r>
              <a:rPr lang="en-GB" i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agnostic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or </a:t>
            </a:r>
            <a:r>
              <a:rPr lang="en-GB" i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circular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attribute is known not to participate in a circular evaluation, it can be re-classified as </a:t>
            </a:r>
            <a:r>
              <a:rPr lang="en-GB" i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non-circular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6F223-0AE8-AE02-5C7C-E7C1BC6E2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Using Static Analysis to Classify </a:t>
            </a:r>
            <a:r>
              <a:rPr lang="en-US" sz="3200" dirty="0">
                <a:solidFill>
                  <a:srgbClr val="4E8F00"/>
                </a:solidFill>
                <a:latin typeface="Avenir Book" panose="02000503020000020003" pitchFamily="2" charset="0"/>
              </a:rPr>
              <a:t>Non-Circular</a:t>
            </a:r>
            <a:r>
              <a:rPr lang="en-US" sz="3200" dirty="0">
                <a:latin typeface="Avenir Book" panose="02000503020000020003" pitchFamily="2" charset="0"/>
              </a:rPr>
              <a:t>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E4DCE69-391A-5A1C-E9F5-41024C162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1" y="2287530"/>
            <a:ext cx="10767758" cy="4105993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1AA6D1-AA2D-CEE7-01A6-BBC3BAE1A318}"/>
              </a:ext>
            </a:extLst>
          </p:cNvPr>
          <p:cNvSpPr/>
          <p:nvPr/>
        </p:nvSpPr>
        <p:spPr>
          <a:xfrm>
            <a:off x="1731910" y="4826341"/>
            <a:ext cx="9941931" cy="1625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7A3A2-E333-9EC4-7C2F-033E1BB5765B}"/>
              </a:ext>
            </a:extLst>
          </p:cNvPr>
          <p:cNvSpPr/>
          <p:nvPr/>
        </p:nvSpPr>
        <p:spPr>
          <a:xfrm>
            <a:off x="7550360" y="3542413"/>
            <a:ext cx="4123481" cy="1625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C7ED06-7B8A-1097-292D-68B1800E4D77}"/>
              </a:ext>
            </a:extLst>
          </p:cNvPr>
          <p:cNvSpPr/>
          <p:nvPr/>
        </p:nvSpPr>
        <p:spPr>
          <a:xfrm>
            <a:off x="7309144" y="2287831"/>
            <a:ext cx="4123481" cy="1625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29C0-9716-8714-9B09-D6D9FBAC70B4}"/>
              </a:ext>
            </a:extLst>
          </p:cNvPr>
          <p:cNvSpPr/>
          <p:nvPr/>
        </p:nvSpPr>
        <p:spPr>
          <a:xfrm>
            <a:off x="5342825" y="2304182"/>
            <a:ext cx="4123481" cy="1625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C7E6AE-675A-8E1A-87B9-C752002F91CE}"/>
              </a:ext>
            </a:extLst>
          </p:cNvPr>
          <p:cNvSpPr/>
          <p:nvPr/>
        </p:nvSpPr>
        <p:spPr>
          <a:xfrm>
            <a:off x="3527145" y="2215367"/>
            <a:ext cx="4123481" cy="197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70DF37-A205-56DD-5007-2BFFE8F94BDE}"/>
              </a:ext>
            </a:extLst>
          </p:cNvPr>
          <p:cNvSpPr/>
          <p:nvPr/>
        </p:nvSpPr>
        <p:spPr>
          <a:xfrm>
            <a:off x="1730844" y="2215367"/>
            <a:ext cx="4123481" cy="2677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B8BF75-8C11-3AAE-061A-77942B17818E}"/>
              </a:ext>
            </a:extLst>
          </p:cNvPr>
          <p:cNvSpPr/>
          <p:nvPr/>
        </p:nvSpPr>
        <p:spPr>
          <a:xfrm>
            <a:off x="292689" y="3400728"/>
            <a:ext cx="3354101" cy="2677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2E9FE8-DF86-86B7-86B5-54819583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7" y="335535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Let’s go back to dataflow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CF4A83-4F02-4356-ECF1-635A2F3F4932}"/>
              </a:ext>
            </a:extLst>
          </p:cNvPr>
          <p:cNvSpPr txBox="1"/>
          <p:nvPr/>
        </p:nvSpPr>
        <p:spPr>
          <a:xfrm>
            <a:off x="518157" y="1217589"/>
            <a:ext cx="109665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From the Java code generated by </a:t>
            </a:r>
            <a:r>
              <a:rPr lang="en-GB" sz="2000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JastAdd</a:t>
            </a:r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, </a:t>
            </a:r>
            <a:r>
              <a:rPr lang="en-GB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we construct the </a:t>
            </a:r>
            <a:r>
              <a:rPr lang="en-GB" sz="2000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callgraph</a:t>
            </a:r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 </a:t>
            </a:r>
          </a:p>
          <a:p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compute SCCs and identify definitively </a:t>
            </a:r>
            <a:r>
              <a:rPr lang="en-GB" sz="2000" dirty="0">
                <a:solidFill>
                  <a:srgbClr val="4E8F00"/>
                </a:solidFill>
                <a:latin typeface="Avenir Book" panose="02000503020000020003" pitchFamily="2" charset="0"/>
                <a:ea typeface="+mj-ea"/>
                <a:cs typeface="+mj-cs"/>
              </a:rPr>
              <a:t>Non-circular</a:t>
            </a:r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attributes.</a:t>
            </a:r>
          </a:p>
          <a:p>
            <a:endParaRPr lang="en-GB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GB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r>
              <a:rPr lang="en-GB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 trivial SCC is a SCC with a single node not connected to itself.</a:t>
            </a: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pic>
        <p:nvPicPr>
          <p:cNvPr id="80" name="Bildobjekt 11">
            <a:extLst>
              <a:ext uri="{FF2B5EF4-FFF2-40B4-BE49-F238E27FC236}">
                <a16:creationId xmlns:a16="http://schemas.microsoft.com/office/drawing/2014/main" id="{BE8A1EB9-C39E-778B-FBE0-29B125940E3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32234-CCAF-F22D-E6B5-23B6E171B4F6}"/>
              </a:ext>
            </a:extLst>
          </p:cNvPr>
          <p:cNvSpPr txBox="1"/>
          <p:nvPr/>
        </p:nvSpPr>
        <p:spPr>
          <a:xfrm>
            <a:off x="2658560" y="5632394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AF820-C377-9952-F783-FDB9BFC86B76}"/>
              </a:ext>
            </a:extLst>
          </p:cNvPr>
          <p:cNvSpPr txBox="1"/>
          <p:nvPr/>
        </p:nvSpPr>
        <p:spPr>
          <a:xfrm>
            <a:off x="3902251" y="5652846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179BA-E176-EC71-476C-FBD56C00336A}"/>
              </a:ext>
            </a:extLst>
          </p:cNvPr>
          <p:cNvSpPr txBox="1"/>
          <p:nvPr/>
        </p:nvSpPr>
        <p:spPr>
          <a:xfrm>
            <a:off x="5066501" y="5636913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A51C8-E4DA-6880-9DAD-B9AAC6CE19A6}"/>
              </a:ext>
            </a:extLst>
          </p:cNvPr>
          <p:cNvSpPr txBox="1"/>
          <p:nvPr/>
        </p:nvSpPr>
        <p:spPr>
          <a:xfrm>
            <a:off x="6682945" y="5652846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NC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46E7BA-B9EB-8BFC-D4AF-1090D7344E2F}"/>
              </a:ext>
            </a:extLst>
          </p:cNvPr>
          <p:cNvSpPr/>
          <p:nvPr/>
        </p:nvSpPr>
        <p:spPr>
          <a:xfrm>
            <a:off x="3228087" y="3966525"/>
            <a:ext cx="718438" cy="52507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400" i="1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0DBD04-D5A8-E211-416C-57462D5B2E02}"/>
              </a:ext>
            </a:extLst>
          </p:cNvPr>
          <p:cNvSpPr/>
          <p:nvPr/>
        </p:nvSpPr>
        <p:spPr>
          <a:xfrm>
            <a:off x="4531146" y="3966525"/>
            <a:ext cx="718438" cy="52507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400" i="1" dirty="0">
                <a:solidFill>
                  <a:schemeClr val="tx1"/>
                </a:solidFill>
              </a:rPr>
              <a:t>out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7FD113-6320-EE54-139B-8B68AD1A9529}"/>
              </a:ext>
            </a:extLst>
          </p:cNvPr>
          <p:cNvSpPr/>
          <p:nvPr/>
        </p:nvSpPr>
        <p:spPr>
          <a:xfrm>
            <a:off x="2636793" y="5272689"/>
            <a:ext cx="652874" cy="37975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gen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338353-D7CB-EF2B-133D-2ECF92B90A98}"/>
              </a:ext>
            </a:extLst>
          </p:cNvPr>
          <p:cNvSpPr/>
          <p:nvPr/>
        </p:nvSpPr>
        <p:spPr>
          <a:xfrm>
            <a:off x="3883843" y="5270273"/>
            <a:ext cx="652873" cy="37975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400" i="1" dirty="0">
                <a:solidFill>
                  <a:schemeClr val="tx1"/>
                </a:solidFill>
              </a:rPr>
              <a:t>kill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3814399-D603-3EDE-FA59-7A7FC49070B6}"/>
              </a:ext>
            </a:extLst>
          </p:cNvPr>
          <p:cNvSpPr/>
          <p:nvPr/>
        </p:nvSpPr>
        <p:spPr>
          <a:xfrm>
            <a:off x="4995182" y="5257017"/>
            <a:ext cx="718438" cy="37975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succ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D28D554-B616-812B-6515-2DDBAE658DCC}"/>
              </a:ext>
            </a:extLst>
          </p:cNvPr>
          <p:cNvCxnSpPr>
            <a:cxnSpLocks/>
            <a:stCxn id="2" idx="7"/>
            <a:endCxn id="3" idx="1"/>
          </p:cNvCxnSpPr>
          <p:nvPr/>
        </p:nvCxnSpPr>
        <p:spPr>
          <a:xfrm rot="5400000" flipH="1" flipV="1">
            <a:off x="4240178" y="3645896"/>
            <a:ext cx="8079" cy="795047"/>
          </a:xfrm>
          <a:prstGeom prst="curvedConnector3">
            <a:avLst>
              <a:gd name="adj1" fmla="val 16048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95E2ADFD-2B05-9F3D-4DB3-36DEDCFCE149}"/>
              </a:ext>
            </a:extLst>
          </p:cNvPr>
          <p:cNvCxnSpPr>
            <a:cxnSpLocks/>
            <a:stCxn id="3" idx="3"/>
            <a:endCxn id="2" idx="5"/>
          </p:cNvCxnSpPr>
          <p:nvPr/>
        </p:nvCxnSpPr>
        <p:spPr>
          <a:xfrm rot="5400000">
            <a:off x="4240179" y="4017177"/>
            <a:ext cx="8079" cy="795047"/>
          </a:xfrm>
          <a:prstGeom prst="curvedConnector3">
            <a:avLst>
              <a:gd name="adj1" fmla="val 9676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240D82C-2916-AA16-D1CF-092A790E3CD2}"/>
              </a:ext>
            </a:extLst>
          </p:cNvPr>
          <p:cNvCxnSpPr>
            <a:cxnSpLocks/>
            <a:stCxn id="2" idx="5"/>
            <a:endCxn id="11" idx="0"/>
          </p:cNvCxnSpPr>
          <p:nvPr/>
        </p:nvCxnSpPr>
        <p:spPr>
          <a:xfrm>
            <a:off x="3841313" y="4414700"/>
            <a:ext cx="368967" cy="855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A7B435-3490-C02B-1FC4-A88F1B60F437}"/>
              </a:ext>
            </a:extLst>
          </p:cNvPr>
          <p:cNvCxnSpPr>
            <a:cxnSpLocks/>
            <a:stCxn id="2" idx="3"/>
            <a:endCxn id="4" idx="0"/>
          </p:cNvCxnSpPr>
          <p:nvPr/>
        </p:nvCxnSpPr>
        <p:spPr>
          <a:xfrm flipH="1">
            <a:off x="2963230" y="4414700"/>
            <a:ext cx="370070" cy="857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A52F7E2-BA99-1D15-506B-8E79380529ED}"/>
              </a:ext>
            </a:extLst>
          </p:cNvPr>
          <p:cNvCxnSpPr>
            <a:cxnSpLocks/>
            <a:stCxn id="3" idx="4"/>
            <a:endCxn id="44" idx="0"/>
          </p:cNvCxnSpPr>
          <p:nvPr/>
        </p:nvCxnSpPr>
        <p:spPr>
          <a:xfrm>
            <a:off x="4890366" y="4491595"/>
            <a:ext cx="464036" cy="76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3B2BCD03-D817-98BE-58AE-44A63D5CD102}"/>
              </a:ext>
            </a:extLst>
          </p:cNvPr>
          <p:cNvSpPr/>
          <p:nvPr/>
        </p:nvSpPr>
        <p:spPr>
          <a:xfrm>
            <a:off x="4363125" y="3326479"/>
            <a:ext cx="1054479" cy="37975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isDead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CDE766-B83C-1C3F-C805-7FC89ACD0AB1}"/>
              </a:ext>
            </a:extLst>
          </p:cNvPr>
          <p:cNvCxnSpPr>
            <a:cxnSpLocks/>
            <a:stCxn id="61" idx="4"/>
            <a:endCxn id="3" idx="0"/>
          </p:cNvCxnSpPr>
          <p:nvPr/>
        </p:nvCxnSpPr>
        <p:spPr>
          <a:xfrm>
            <a:off x="4890366" y="3706229"/>
            <a:ext cx="0" cy="260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11146FB-00C0-165E-BC6A-1CA0DAC18938}"/>
              </a:ext>
            </a:extLst>
          </p:cNvPr>
          <p:cNvSpPr txBox="1"/>
          <p:nvPr/>
        </p:nvSpPr>
        <p:spPr>
          <a:xfrm>
            <a:off x="2881792" y="4076985"/>
            <a:ext cx="352567" cy="327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C536856-8426-D3E0-018F-73CE51487518}"/>
              </a:ext>
            </a:extLst>
          </p:cNvPr>
          <p:cNvSpPr/>
          <p:nvPr/>
        </p:nvSpPr>
        <p:spPr>
          <a:xfrm>
            <a:off x="6305153" y="5256550"/>
            <a:ext cx="1465631" cy="37975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isReachable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00A987C-8C65-345A-B3BF-B0F9EEA44BC7}"/>
              </a:ext>
            </a:extLst>
          </p:cNvPr>
          <p:cNvSpPr/>
          <p:nvPr/>
        </p:nvSpPr>
        <p:spPr>
          <a:xfrm>
            <a:off x="8264341" y="5254601"/>
            <a:ext cx="1352989" cy="37975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200" i="1" dirty="0">
                <a:solidFill>
                  <a:schemeClr val="tx1"/>
                </a:solidFill>
              </a:rPr>
              <a:t>reachable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4FBC03E-91CA-3816-6DC6-AB169912A142}"/>
              </a:ext>
            </a:extLst>
          </p:cNvPr>
          <p:cNvCxnSpPr>
            <a:stCxn id="44" idx="6"/>
            <a:endCxn id="67" idx="2"/>
          </p:cNvCxnSpPr>
          <p:nvPr/>
        </p:nvCxnSpPr>
        <p:spPr>
          <a:xfrm flipV="1">
            <a:off x="5713620" y="5446425"/>
            <a:ext cx="591532" cy="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565B750-F551-90AE-9069-E1299D2C58CF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>
          <a:xfrm flipV="1">
            <a:off x="7770783" y="5444476"/>
            <a:ext cx="493558" cy="1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1386563D-5BB1-B9A1-3673-74F30297F56D}"/>
              </a:ext>
            </a:extLst>
          </p:cNvPr>
          <p:cNvCxnSpPr>
            <a:cxnSpLocks/>
            <a:stCxn id="68" idx="0"/>
            <a:endCxn id="68" idx="6"/>
          </p:cNvCxnSpPr>
          <p:nvPr/>
        </p:nvCxnSpPr>
        <p:spPr>
          <a:xfrm rot="16200000" flipH="1">
            <a:off x="9184146" y="5011291"/>
            <a:ext cx="189875" cy="676494"/>
          </a:xfrm>
          <a:prstGeom prst="curvedConnector4">
            <a:avLst>
              <a:gd name="adj1" fmla="val -116623"/>
              <a:gd name="adj2" fmla="val 1356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3E747C6-21FD-E226-F193-484F8579B7DB}"/>
              </a:ext>
            </a:extLst>
          </p:cNvPr>
          <p:cNvSpPr/>
          <p:nvPr/>
        </p:nvSpPr>
        <p:spPr>
          <a:xfrm>
            <a:off x="2636793" y="3804066"/>
            <a:ext cx="3219163" cy="80003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A47EFD7-D127-E58A-31B4-9779394196B1}"/>
              </a:ext>
            </a:extLst>
          </p:cNvPr>
          <p:cNvSpPr txBox="1"/>
          <p:nvPr/>
        </p:nvSpPr>
        <p:spPr>
          <a:xfrm>
            <a:off x="2553272" y="3571124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100" dirty="0"/>
              <a:t>Needs 20 iterations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C2EE3F-CE03-AA87-7BFC-3F7BFCA82D81}"/>
              </a:ext>
            </a:extLst>
          </p:cNvPr>
          <p:cNvSpPr txBox="1"/>
          <p:nvPr/>
        </p:nvSpPr>
        <p:spPr>
          <a:xfrm>
            <a:off x="7931227" y="4571909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100" dirty="0"/>
              <a:t>Needs 10 iterations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72CFBDD-C4EF-22B4-F0B8-B77122F4A26D}"/>
              </a:ext>
            </a:extLst>
          </p:cNvPr>
          <p:cNvCxnSpPr>
            <a:cxnSpLocks/>
            <a:endCxn id="61" idx="7"/>
          </p:cNvCxnSpPr>
          <p:nvPr/>
        </p:nvCxnSpPr>
        <p:spPr>
          <a:xfrm flipH="1">
            <a:off x="5263181" y="3127407"/>
            <a:ext cx="361969" cy="254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4A88C15-63AF-3995-F8FD-F3E0C9252697}"/>
              </a:ext>
            </a:extLst>
          </p:cNvPr>
          <p:cNvSpPr txBox="1"/>
          <p:nvPr/>
        </p:nvSpPr>
        <p:spPr>
          <a:xfrm rot="19336376">
            <a:off x="5018335" y="2974923"/>
            <a:ext cx="723422" cy="253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050" dirty="0"/>
              <a:t>Queried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9B68693-5144-6334-55F0-6A8E7F872A99}"/>
              </a:ext>
            </a:extLst>
          </p:cNvPr>
          <p:cNvSpPr/>
          <p:nvPr/>
        </p:nvSpPr>
        <p:spPr>
          <a:xfrm>
            <a:off x="8026613" y="4839338"/>
            <a:ext cx="2146273" cy="1105180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16EAD0-530C-B4E7-E3C6-D47BFBD75567}"/>
              </a:ext>
            </a:extLst>
          </p:cNvPr>
          <p:cNvSpPr txBox="1"/>
          <p:nvPr/>
        </p:nvSpPr>
        <p:spPr>
          <a:xfrm>
            <a:off x="8764551" y="5616570"/>
            <a:ext cx="352567" cy="327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A4024-AD63-D2EB-0C51-7F31EA43FAB1}"/>
              </a:ext>
            </a:extLst>
          </p:cNvPr>
          <p:cNvSpPr txBox="1"/>
          <p:nvPr/>
        </p:nvSpPr>
        <p:spPr>
          <a:xfrm>
            <a:off x="5213458" y="4075305"/>
            <a:ext cx="347486" cy="327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0E70BE-E826-886C-82B3-0F97C4B7ACD3}"/>
              </a:ext>
            </a:extLst>
          </p:cNvPr>
          <p:cNvSpPr txBox="1"/>
          <p:nvPr/>
        </p:nvSpPr>
        <p:spPr>
          <a:xfrm>
            <a:off x="5387201" y="3315067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F01672-20B8-B9F3-AF01-D5ECD2ECADC3}"/>
              </a:ext>
            </a:extLst>
          </p:cNvPr>
          <p:cNvCxnSpPr>
            <a:cxnSpLocks/>
          </p:cNvCxnSpPr>
          <p:nvPr/>
        </p:nvCxnSpPr>
        <p:spPr>
          <a:xfrm flipH="1">
            <a:off x="7258744" y="4513981"/>
            <a:ext cx="139208" cy="66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EDAB59-71B0-439F-9BD6-96D52E8EDD7E}"/>
              </a:ext>
            </a:extLst>
          </p:cNvPr>
          <p:cNvSpPr txBox="1"/>
          <p:nvPr/>
        </p:nvSpPr>
        <p:spPr>
          <a:xfrm>
            <a:off x="6857198" y="4099579"/>
            <a:ext cx="12634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sz="1050" dirty="0"/>
              <a:t>Stops onging </a:t>
            </a:r>
          </a:p>
          <a:p>
            <a:pPr algn="ctr"/>
            <a:r>
              <a:rPr lang="en-SE" sz="1050" dirty="0"/>
              <a:t>circular evaluation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ACAE2-278A-FE04-95DF-D7A815C017B2}"/>
              </a:ext>
            </a:extLst>
          </p:cNvPr>
          <p:cNvSpPr txBox="1"/>
          <p:nvPr/>
        </p:nvSpPr>
        <p:spPr>
          <a:xfrm>
            <a:off x="2783046" y="5665149"/>
            <a:ext cx="347486" cy="327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160275-4EB3-9A7F-ABA1-C6924CFAAAB4}"/>
              </a:ext>
            </a:extLst>
          </p:cNvPr>
          <p:cNvSpPr txBox="1"/>
          <p:nvPr/>
        </p:nvSpPr>
        <p:spPr>
          <a:xfrm>
            <a:off x="4016407" y="5683016"/>
            <a:ext cx="347486" cy="327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2A3087-C1E7-C441-3792-DB183E6D8982}"/>
              </a:ext>
            </a:extLst>
          </p:cNvPr>
          <p:cNvSpPr txBox="1"/>
          <p:nvPr/>
        </p:nvSpPr>
        <p:spPr>
          <a:xfrm>
            <a:off x="5178963" y="5665149"/>
            <a:ext cx="347486" cy="327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E871B8-0FD4-EEDA-8479-B7803B190C65}"/>
              </a:ext>
            </a:extLst>
          </p:cNvPr>
          <p:cNvSpPr txBox="1"/>
          <p:nvPr/>
        </p:nvSpPr>
        <p:spPr>
          <a:xfrm>
            <a:off x="6797101" y="5691873"/>
            <a:ext cx="347486" cy="327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BD8F90-0D97-E517-5CC7-B95D2F51ECBE}"/>
              </a:ext>
            </a:extLst>
          </p:cNvPr>
          <p:cNvSpPr txBox="1"/>
          <p:nvPr/>
        </p:nvSpPr>
        <p:spPr>
          <a:xfrm>
            <a:off x="5508470" y="3343265"/>
            <a:ext cx="347486" cy="327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213293-D669-5035-0F51-7BD935B938AB}"/>
              </a:ext>
            </a:extLst>
          </p:cNvPr>
          <p:cNvSpPr/>
          <p:nvPr/>
        </p:nvSpPr>
        <p:spPr>
          <a:xfrm>
            <a:off x="2583902" y="5114257"/>
            <a:ext cx="727246" cy="905564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34EEE8-4D2D-1865-DA48-F1A0A52ABCDB}"/>
              </a:ext>
            </a:extLst>
          </p:cNvPr>
          <p:cNvSpPr/>
          <p:nvPr/>
        </p:nvSpPr>
        <p:spPr>
          <a:xfrm>
            <a:off x="3837989" y="5133269"/>
            <a:ext cx="727246" cy="905564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244685-9258-013C-F163-6EBDD7EF12EB}"/>
              </a:ext>
            </a:extLst>
          </p:cNvPr>
          <p:cNvSpPr/>
          <p:nvPr/>
        </p:nvSpPr>
        <p:spPr>
          <a:xfrm>
            <a:off x="4965403" y="5129160"/>
            <a:ext cx="837339" cy="905564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2FB16D-5790-E1B4-AE13-10866AF28DC1}"/>
              </a:ext>
            </a:extLst>
          </p:cNvPr>
          <p:cNvSpPr/>
          <p:nvPr/>
        </p:nvSpPr>
        <p:spPr>
          <a:xfrm>
            <a:off x="6186251" y="5129160"/>
            <a:ext cx="1679920" cy="905564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C1EF06-29C1-CE6D-976A-FE995D2D1A90}"/>
              </a:ext>
            </a:extLst>
          </p:cNvPr>
          <p:cNvSpPr/>
          <p:nvPr/>
        </p:nvSpPr>
        <p:spPr>
          <a:xfrm>
            <a:off x="4275274" y="3213002"/>
            <a:ext cx="1233196" cy="547454"/>
          </a:xfrm>
          <a:prstGeom prst="rect">
            <a:avLst/>
          </a:prstGeom>
          <a:noFill/>
          <a:ln>
            <a:solidFill>
              <a:srgbClr val="4E8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ED91C5-AA89-BED5-93AF-1836C62000FB}"/>
              </a:ext>
            </a:extLst>
          </p:cNvPr>
          <p:cNvSpPr/>
          <p:nvPr/>
        </p:nvSpPr>
        <p:spPr>
          <a:xfrm>
            <a:off x="2686878" y="3820997"/>
            <a:ext cx="2955422" cy="783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4B6A2F-9582-9CB7-A8E1-7C93A4BC8C61}"/>
              </a:ext>
            </a:extLst>
          </p:cNvPr>
          <p:cNvSpPr/>
          <p:nvPr/>
        </p:nvSpPr>
        <p:spPr>
          <a:xfrm>
            <a:off x="8148401" y="4882157"/>
            <a:ext cx="1827278" cy="997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D22EA6-832C-5FC6-7327-31A9A1668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EB25D-3D15-091B-92DA-56D02C0A2062}"/>
              </a:ext>
            </a:extLst>
          </p:cNvPr>
          <p:cNvSpPr/>
          <p:nvPr/>
        </p:nvSpPr>
        <p:spPr>
          <a:xfrm>
            <a:off x="708632" y="3598714"/>
            <a:ext cx="179110" cy="2707158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00B050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24383-D534-AE44-BB4E-0ED5D05C2BE7}"/>
              </a:ext>
            </a:extLst>
          </p:cNvPr>
          <p:cNvSpPr txBox="1"/>
          <p:nvPr/>
        </p:nvSpPr>
        <p:spPr>
          <a:xfrm>
            <a:off x="838200" y="6093890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Evaluated once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BCAF5F-FE4A-9654-D851-DF36245C69B7}"/>
              </a:ext>
            </a:extLst>
          </p:cNvPr>
          <p:cNvSpPr txBox="1"/>
          <p:nvPr/>
        </p:nvSpPr>
        <p:spPr>
          <a:xfrm>
            <a:off x="838200" y="3554849"/>
            <a:ext cx="148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Evaluated</a:t>
            </a:r>
            <a:r>
              <a:rPr lang="en-SE" sz="1100" dirty="0"/>
              <a:t> </a:t>
            </a:r>
            <a:r>
              <a:rPr lang="en-SE" sz="12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20 times</a:t>
            </a:r>
          </a:p>
        </p:txBody>
      </p:sp>
    </p:spTree>
    <p:extLst>
      <p:ext uri="{BB962C8B-B14F-4D97-AF65-F5344CB8AC3E}">
        <p14:creationId xmlns:p14="http://schemas.microsoft.com/office/powerpoint/2010/main" val="197203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5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5B050"/>
                                      </p:to>
                                    </p:animClr>
                                    <p:set>
                                      <p:cBhvr>
                                        <p:cTn id="17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5B050"/>
                                      </p:to>
                                    </p:animClr>
                                    <p:set>
                                      <p:cBhvr>
                                        <p:cTn id="17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  <p:bldP spid="2" grpId="0" animBg="1"/>
      <p:bldP spid="3" grpId="0" animBg="1"/>
      <p:bldP spid="68" grpId="0" animBg="1"/>
      <p:bldP spid="73" grpId="0" animBg="1"/>
      <p:bldP spid="74" grpId="0"/>
      <p:bldP spid="75" grpId="0"/>
      <p:bldP spid="77" grpId="0"/>
      <p:bldP spid="78" grpId="0" animBg="1"/>
      <p:bldP spid="16" grpId="0"/>
      <p:bldP spid="23" grpId="0"/>
      <p:bldP spid="25" grpId="0"/>
      <p:bldP spid="26" grpId="0"/>
      <p:bldP spid="27" grpId="0"/>
      <p:bldP spid="28" grpId="0"/>
      <p:bldP spid="29" grpId="0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15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C9875220-9AB5-45F6-81CD-082D7CBE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28096"/>
            <a:ext cx="7621825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Evaluation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C8F11-84E4-10BD-A520-0301912D0288}"/>
              </a:ext>
            </a:extLst>
          </p:cNvPr>
          <p:cNvSpPr txBox="1"/>
          <p:nvPr/>
        </p:nvSpPr>
        <p:spPr>
          <a:xfrm>
            <a:off x="222825" y="1331961"/>
            <a:ext cx="1184348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compared our new algorithm, </a:t>
            </a:r>
            <a:r>
              <a:rPr lang="en-GB" sz="2400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RelaxedStacked</a:t>
            </a:r>
            <a: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, with the two existing algorithms: </a:t>
            </a:r>
            <a:r>
              <a:rPr lang="en-GB" sz="2400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BasicStacked</a:t>
            </a:r>
            <a: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 and </a:t>
            </a:r>
            <a:r>
              <a:rPr lang="en-GB" sz="2400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RelaxedMonolithic</a:t>
            </a:r>
            <a: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</a:t>
            </a:r>
          </a:p>
          <a:p>
            <a:endParaRPr lang="en-GB" sz="24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b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</a:br>
            <a:r>
              <a:rPr lang="en-GB" sz="2400" i="1" dirty="0">
                <a:solidFill>
                  <a:srgbClr val="4E8F00"/>
                </a:solidFill>
                <a:latin typeface="Avenir Book" panose="02000503020000020003" pitchFamily="2" charset="0"/>
                <a:ea typeface="+mj-ea"/>
                <a:cs typeface="+mj-cs"/>
              </a:rPr>
              <a:t>Importantly, we did not modify the analyses (i.e., RAGs specification).</a:t>
            </a:r>
          </a:p>
          <a:p>
            <a:endParaRPr lang="en-US" sz="2400" i="1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evaluated the three algorithms on the following case studies:</a:t>
            </a:r>
            <a:endParaRPr lang="en-US" sz="24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LL(1) parser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ExtendJ Java compiler: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No overhead, even in fully annotated or few circular attribute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IntraJ static analyser</a:t>
            </a:r>
            <a:endParaRPr lang="en-US" sz="24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A green circle with white text and a white circle with a white circle and a white circle with a white circle with a white circle with a white circle with a white circle with a white circle with&#10;&#10;Description automatically generated">
            <a:extLst>
              <a:ext uri="{FF2B5EF4-FFF2-40B4-BE49-F238E27FC236}">
                <a16:creationId xmlns:a16="http://schemas.microsoft.com/office/drawing/2014/main" id="{B75484CF-92A6-A897-EBB2-3675E77F1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625" y="5526039"/>
            <a:ext cx="763632" cy="759413"/>
          </a:xfrm>
          <a:prstGeom prst="rect">
            <a:avLst/>
          </a:prstGeom>
        </p:spPr>
      </p:pic>
      <p:pic>
        <p:nvPicPr>
          <p:cNvPr id="7" name="Picture 6" descr="A red circle with white text&#10;&#10;Description automatically generated">
            <a:extLst>
              <a:ext uri="{FF2B5EF4-FFF2-40B4-BE49-F238E27FC236}">
                <a16:creationId xmlns:a16="http://schemas.microsoft.com/office/drawing/2014/main" id="{157E3745-7B00-16A0-A97F-411AD858C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66" y="5545145"/>
            <a:ext cx="763632" cy="759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1DC56-1E54-A830-2567-7926D6BFA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B880-7A0A-5513-0A4A-BC00A3194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D16B2AD-FEC8-5D1F-98A0-5F59E39B9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06" y="2623618"/>
            <a:ext cx="2621427" cy="2796189"/>
          </a:xfrm>
          <a:prstGeom prst="rect">
            <a:avLst/>
          </a:prstGeom>
        </p:spPr>
      </p:pic>
      <p:pic>
        <p:nvPicPr>
          <p:cNvPr id="29" name="Picture 28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E63CB02F-9141-3CE1-3598-0BD3D3D62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33" y="3151383"/>
            <a:ext cx="3632247" cy="1659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850204-1658-213C-6686-FF9309E5E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52930AE-587A-1A23-F953-5D068102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Static Analysis is Everywhere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C235F-B80C-5595-F68F-3C2956A8A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142" y="646520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A7881E6D-79E1-1E2B-0063-EAAB9176C62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30BF76-6D2E-B215-D930-76FEC2A03B7E}"/>
              </a:ext>
            </a:extLst>
          </p:cNvPr>
          <p:cNvSpPr txBox="1"/>
          <p:nvPr/>
        </p:nvSpPr>
        <p:spPr>
          <a:xfrm>
            <a:off x="7332558" y="4115116"/>
            <a:ext cx="37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B82957-D26C-4CC7-40D4-CABC3D1FF4D9}"/>
              </a:ext>
            </a:extLst>
          </p:cNvPr>
          <p:cNvSpPr txBox="1"/>
          <p:nvPr/>
        </p:nvSpPr>
        <p:spPr>
          <a:xfrm>
            <a:off x="518159" y="1549634"/>
            <a:ext cx="1070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can use static analysis to detect, e.g., common weaknesses: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ADB1C-6B00-588E-FCDC-133414FA4308}"/>
              </a:ext>
            </a:extLst>
          </p:cNvPr>
          <p:cNvSpPr txBox="1"/>
          <p:nvPr/>
        </p:nvSpPr>
        <p:spPr>
          <a:xfrm>
            <a:off x="2093313" y="4034738"/>
            <a:ext cx="46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🐞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BF08-FD5E-C612-B6CF-34386A66A10F}"/>
              </a:ext>
            </a:extLst>
          </p:cNvPr>
          <p:cNvSpPr txBox="1"/>
          <p:nvPr/>
        </p:nvSpPr>
        <p:spPr>
          <a:xfrm>
            <a:off x="11926277" y="172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891FB5-B4CE-B7C7-B01B-B58DBD0C4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7653449" y="4284853"/>
            <a:ext cx="317668" cy="158834"/>
          </a:xfrm>
          <a:prstGeom prst="rect">
            <a:avLst/>
          </a:prstGeom>
        </p:spPr>
      </p:pic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491BC47E-E2B4-0921-1A31-F0ABEDDE90CD}"/>
              </a:ext>
            </a:extLst>
          </p:cNvPr>
          <p:cNvSpPr/>
          <p:nvPr/>
        </p:nvSpPr>
        <p:spPr>
          <a:xfrm>
            <a:off x="9433292" y="4143530"/>
            <a:ext cx="1489106" cy="600313"/>
          </a:xfrm>
          <a:prstGeom prst="wedgeRectCallout">
            <a:avLst>
              <a:gd name="adj1" fmla="val -67002"/>
              <a:gd name="adj2" fmla="val -2828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‘x’ might be null</a:t>
            </a:r>
          </a:p>
        </p:txBody>
      </p:sp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FC7A4F00-9836-4393-6701-8E3EDAD9CE06}"/>
              </a:ext>
            </a:extLst>
          </p:cNvPr>
          <p:cNvSpPr/>
          <p:nvPr/>
        </p:nvSpPr>
        <p:spPr>
          <a:xfrm>
            <a:off x="3761954" y="4028885"/>
            <a:ext cx="1489106" cy="600313"/>
          </a:xfrm>
          <a:prstGeom prst="wedgeRectCallout">
            <a:avLst>
              <a:gd name="adj1" fmla="val -67002"/>
              <a:gd name="adj2" fmla="val -2828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‘a=b’ is dead.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F44C338-0FFF-0CEA-2276-03D0E2D45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410689" y="4165431"/>
            <a:ext cx="469726" cy="1588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22A44B-70E8-83E6-CF83-BB22CDE41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34ED-ED2D-DE10-31F8-06375194A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EEAABE7F-1896-8B2E-72C8-8AEFEBF55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61" y="2537806"/>
            <a:ext cx="6623297" cy="35284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893861-EF86-FE97-D692-1574E466D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2AC11-1ECD-3DCE-4E73-2B97AB154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7EA8ECC8-E4BB-471D-9D8E-23C7F538320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14ECBD19-6910-7119-5738-49B283C8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28096"/>
            <a:ext cx="11599639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Case Study: IntraJ Static Analyser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2736C-EBAA-BECA-084C-4EE1344273DD}"/>
              </a:ext>
            </a:extLst>
          </p:cNvPr>
          <p:cNvSpPr txBox="1"/>
          <p:nvPr/>
        </p:nvSpPr>
        <p:spPr>
          <a:xfrm>
            <a:off x="308369" y="1247738"/>
            <a:ext cx="11706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Goal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Compute intraprocedural </a:t>
            </a:r>
            <a:r>
              <a:rPr lang="en-US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null-pointer dereference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analysis for Java program</a:t>
            </a:r>
          </a:p>
          <a:p>
            <a:r>
              <a:rPr lang="en-GB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Background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IntraJ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is built upon 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ExtendJ</a:t>
            </a:r>
          </a:p>
          <a:p>
            <a:r>
              <a:rPr lang="en-GB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Comparison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RelaxedStacked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vs. 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RelaxedMonolithic</a:t>
            </a:r>
            <a:endParaRPr lang="en-US" b="1" i="1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1B616A0-DE0D-BF90-699D-7C8FB00BAE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90" y="2532168"/>
            <a:ext cx="6029183" cy="346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AAB45-DD1C-029E-206D-2BE7FB517F8E}"/>
              </a:ext>
            </a:extLst>
          </p:cNvPr>
          <p:cNvSpPr txBox="1"/>
          <p:nvPr/>
        </p:nvSpPr>
        <p:spPr>
          <a:xfrm>
            <a:off x="7488173" y="2351482"/>
            <a:ext cx="43154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Start Up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speedup between </a:t>
            </a:r>
            <a:r>
              <a:rPr lang="en-US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~7x 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to </a:t>
            </a:r>
            <a:r>
              <a:rPr lang="en-US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~</a:t>
            </a:r>
            <a:r>
              <a:rPr lang="en-US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115x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, with a median of </a:t>
            </a:r>
            <a:r>
              <a:rPr lang="en-US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~15x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</a:t>
            </a:r>
          </a:p>
          <a:p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pic>
        <p:nvPicPr>
          <p:cNvPr id="20" name="Picture 1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85E9E69-BCAA-1ABB-7418-38246AE92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34" y="3848292"/>
            <a:ext cx="3028231" cy="2069392"/>
          </a:xfrm>
          <a:prstGeom prst="rect">
            <a:avLst/>
          </a:prstGeom>
        </p:spPr>
      </p:pic>
      <p:pic>
        <p:nvPicPr>
          <p:cNvPr id="24" name="Picture 2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97C6679A-503B-CAD8-08AC-34F366450D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581" y="3848292"/>
            <a:ext cx="2932454" cy="2069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563E7A-095E-7BED-DECF-A9F0C4CB575C}"/>
              </a:ext>
            </a:extLst>
          </p:cNvPr>
          <p:cNvSpPr txBox="1"/>
          <p:nvPr/>
        </p:nvSpPr>
        <p:spPr>
          <a:xfrm>
            <a:off x="7488172" y="3209605"/>
            <a:ext cx="43154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Steady State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speedup between </a:t>
            </a:r>
            <a:r>
              <a:rPr lang="en-US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~16x 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to </a:t>
            </a:r>
            <a:r>
              <a:rPr lang="en-US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~35x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, with a median of </a:t>
            </a:r>
            <a:r>
              <a:rPr lang="en-US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~22x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1A73F7-6168-B708-6220-0959A3FA84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C8F897-6BFA-B30F-6D50-8DA834FDAA61}"/>
              </a:ext>
            </a:extLst>
          </p:cNvPr>
          <p:cNvSpPr/>
          <p:nvPr/>
        </p:nvSpPr>
        <p:spPr>
          <a:xfrm>
            <a:off x="1452934" y="4837723"/>
            <a:ext cx="1251189" cy="359508"/>
          </a:xfrm>
          <a:prstGeom prst="rect">
            <a:avLst/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768FF2-AA49-08A5-A1FF-1C487C039C20}"/>
              </a:ext>
            </a:extLst>
          </p:cNvPr>
          <p:cNvSpPr/>
          <p:nvPr/>
        </p:nvSpPr>
        <p:spPr>
          <a:xfrm>
            <a:off x="4467525" y="4833849"/>
            <a:ext cx="1251189" cy="359508"/>
          </a:xfrm>
          <a:prstGeom prst="rect">
            <a:avLst/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65E6AC-C1EC-EB0A-18E0-F194B7F4CB7F}"/>
              </a:ext>
            </a:extLst>
          </p:cNvPr>
          <p:cNvSpPr/>
          <p:nvPr/>
        </p:nvSpPr>
        <p:spPr>
          <a:xfrm>
            <a:off x="4481165" y="5338570"/>
            <a:ext cx="1237549" cy="579113"/>
          </a:xfrm>
          <a:prstGeom prst="rect">
            <a:avLst/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83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8C58B-7780-FD8D-4940-35ECBEEBB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273181AB-CB01-68C1-055E-8AA2D749A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29" y="-1376491"/>
            <a:ext cx="11698459" cy="116984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4F9906-82E9-8D78-6C9F-6B710F666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9570D-09A4-3DF3-1FF7-A7BF88068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79F0A796-D24A-EA9C-95A6-3FB95EE7950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E3E56531-C47A-2FD8-18C6-B9DA2FF0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28096"/>
            <a:ext cx="7621825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What about demand-driven scenarios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2695D-F1A7-CBF1-495D-2DD077E18E5B}"/>
              </a:ext>
            </a:extLst>
          </p:cNvPr>
          <p:cNvSpPr txBox="1"/>
          <p:nvPr/>
        </p:nvSpPr>
        <p:spPr>
          <a:xfrm>
            <a:off x="433761" y="1184933"/>
            <a:ext cx="10026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Randomly selected 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m</a:t>
            </a: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ethods:</a:t>
            </a:r>
          </a:p>
          <a:p>
            <a:endParaRPr lang="en-SE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analysed </a:t>
            </a:r>
            <a:r>
              <a:rPr lang="en-SE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10 – 20 - 50 - 100 – 200</a:t>
            </a:r>
            <a:r>
              <a:rPr lang="en-SE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 </a:t>
            </a: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methods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Compute </a:t>
            </a:r>
            <a:r>
              <a:rPr lang="en-SE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Null-pointer dereference </a:t>
            </a:r>
            <a:r>
              <a:rPr lang="en-SE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609DC-DC3E-7300-0C21-C5611D8C5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CBD677-CA14-33E6-0566-56D3A3C1443D}"/>
              </a:ext>
            </a:extLst>
          </p:cNvPr>
          <p:cNvSpPr/>
          <p:nvPr/>
        </p:nvSpPr>
        <p:spPr>
          <a:xfrm>
            <a:off x="10386204" y="2596551"/>
            <a:ext cx="1544128" cy="3545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73124-5493-099A-047A-D7C131C48CDB}"/>
              </a:ext>
            </a:extLst>
          </p:cNvPr>
          <p:cNvSpPr txBox="1"/>
          <p:nvPr/>
        </p:nvSpPr>
        <p:spPr>
          <a:xfrm>
            <a:off x="6469811" y="610363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latin typeface="Avenir Book" panose="02000503020000020003" pitchFamily="2" charset="0"/>
              </a:rPr>
              <a:t># Methods</a:t>
            </a:r>
          </a:p>
        </p:txBody>
      </p:sp>
    </p:spTree>
    <p:extLst>
      <p:ext uri="{BB962C8B-B14F-4D97-AF65-F5344CB8AC3E}">
        <p14:creationId xmlns:p14="http://schemas.microsoft.com/office/powerpoint/2010/main" val="26718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470D8-0E43-C80E-EF54-0C9B678FC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E9CB6F6-C3BD-FAE3-B3EC-F8694F7A0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96599-85DF-6359-F9A0-8D88D509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74F926F0-1227-9575-4463-AD8BF2C990E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FE6A4BA6-EEB6-0B67-FC73-7D35C17D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28096"/>
            <a:ext cx="7621825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Conclusion and 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39381-E271-0F52-ADC7-A97346F07490}"/>
              </a:ext>
            </a:extLst>
          </p:cNvPr>
          <p:cNvSpPr txBox="1"/>
          <p:nvPr/>
        </p:nvSpPr>
        <p:spPr>
          <a:xfrm>
            <a:off x="298793" y="1118946"/>
            <a:ext cx="100266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Main Contributions</a:t>
            </a:r>
            <a:r>
              <a:rPr lang="en-US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introduced a new algorithm, 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RelaxedStacked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, designed to improve the evaluation of circular attributes.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Using static analysis, we could reclassify a number of </a:t>
            </a:r>
            <a:r>
              <a:rPr lang="en-GB" b="1" i="1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circular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and </a:t>
            </a:r>
            <a:r>
              <a:rPr lang="en-GB" b="1" i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agnostic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attributes as </a:t>
            </a:r>
            <a:r>
              <a:rPr lang="en-GB" b="1" i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non-circular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, optimizing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Our algorithm achieved faster execution times compared to existing approaches like 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BasicStacked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 and 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RelaxedMonolithic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maintained compatibility with the original RAG spec, requiring no additional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algn="l"/>
            <a:r>
              <a:rPr lang="en-GB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Future Directions</a:t>
            </a:r>
            <a:r>
              <a:rPr lang="en-GB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Explore dynamic SCC detection to further optimize the evaluation of circular attributes.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Explore use of other types of static analyses, increasing the precision of our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b="1" dirty="0">
              <a:latin typeface="Avenir Book" panose="02000503020000020003" pitchFamily="2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A4DD0-4629-3502-B27D-6F225D593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35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4ADA8-A2FF-525A-0D78-324055D39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69A8590-9749-2B45-7CE3-387F5432A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C30A9-9B98-20A0-CFC0-F26EC32F2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AC341440-7DF3-CE36-F77A-BF20B888889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F9A14-9853-3F51-16ED-377DAD098F22}"/>
              </a:ext>
            </a:extLst>
          </p:cNvPr>
          <p:cNvSpPr txBox="1"/>
          <p:nvPr/>
        </p:nvSpPr>
        <p:spPr>
          <a:xfrm>
            <a:off x="4813530" y="920621"/>
            <a:ext cx="698012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CONTEXT</a:t>
            </a:r>
          </a:p>
          <a:p>
            <a:r>
              <a:rPr lang="en-GB" sz="1600" dirty="0">
                <a:solidFill>
                  <a:srgbClr val="425052"/>
                </a:solidFill>
                <a:latin typeface="Avenir Book" panose="02000503020000020003" pitchFamily="2" charset="0"/>
              </a:rPr>
              <a:t>Demand-driven fixed-point implementations can be automatically generated; ideal for implementation of static analysis.</a:t>
            </a:r>
          </a:p>
          <a:p>
            <a:endParaRPr lang="en-GB" sz="1600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endParaRPr lang="en-GB" sz="1600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600" b="1" dirty="0">
                <a:solidFill>
                  <a:srgbClr val="C00000"/>
                </a:solidFill>
                <a:latin typeface="Avenir Book" panose="02000503020000020003" pitchFamily="2" charset="0"/>
              </a:rPr>
              <a:t>PROBLEM</a:t>
            </a:r>
            <a:endParaRPr lang="en-GB" sz="1600" b="1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r>
              <a:rPr lang="en-GB" sz="1600" dirty="0">
                <a:solidFill>
                  <a:srgbClr val="425052"/>
                </a:solidFill>
                <a:latin typeface="Avenir Book" panose="02000503020000020003" pitchFamily="2" charset="0"/>
              </a:rPr>
              <a:t>Existing algorithms are either error-prone, or inefficient when applied large systems with many circular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endParaRPr lang="en-GB" sz="1600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600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SOLUTION</a:t>
            </a:r>
          </a:p>
          <a:p>
            <a:r>
              <a:rPr lang="en-GB" sz="1600" dirty="0">
                <a:solidFill>
                  <a:srgbClr val="425052"/>
                </a:solidFill>
                <a:latin typeface="Avenir Book" panose="02000503020000020003" pitchFamily="2" charset="0"/>
              </a:rPr>
              <a:t>We propose a new algorithm that combines the best of previous approaches, using static analysis to identify attributes that are guaranteed non-circular.</a:t>
            </a:r>
          </a:p>
          <a:p>
            <a:endParaRPr lang="en-GB" sz="1600" dirty="0">
              <a:solidFill>
                <a:srgbClr val="425052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600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RESULTS</a:t>
            </a:r>
            <a:endParaRPr lang="en-GB" sz="1600" dirty="0">
              <a:solidFill>
                <a:srgbClr val="00B0F0"/>
              </a:solidFill>
              <a:latin typeface="Avenir Book" panose="02000503020000020003" pitchFamily="2" charset="0"/>
            </a:endParaRPr>
          </a:p>
          <a:p>
            <a:r>
              <a:rPr lang="en-GB" sz="1600" dirty="0">
                <a:solidFill>
                  <a:srgbClr val="425052"/>
                </a:solidFill>
                <a:latin typeface="Avenir Book" panose="02000503020000020003" pitchFamily="2" charset="0"/>
              </a:rPr>
              <a:t>Our results show a significant speedup median of </a:t>
            </a:r>
            <a:r>
              <a:rPr lang="en-GB" sz="1600" dirty="0">
                <a:solidFill>
                  <a:srgbClr val="00B050"/>
                </a:solidFill>
                <a:latin typeface="Avenir Book" panose="02000503020000020003" pitchFamily="2" charset="0"/>
              </a:rPr>
              <a:t>15</a:t>
            </a:r>
            <a:r>
              <a:rPr lang="en-GB" sz="1600" b="1" dirty="0">
                <a:solidFill>
                  <a:srgbClr val="00B050"/>
                </a:solidFill>
                <a:latin typeface="Avenir Book" panose="02000503020000020003" pitchFamily="2" charset="0"/>
              </a:rPr>
              <a:t>x</a:t>
            </a:r>
            <a:r>
              <a:rPr lang="en-GB" sz="1600" dirty="0">
                <a:solidFill>
                  <a:srgbClr val="00B050"/>
                </a:solidFill>
                <a:latin typeface="Avenir Book" panose="02000503020000020003" pitchFamily="2" charset="0"/>
              </a:rPr>
              <a:t> </a:t>
            </a:r>
            <a:r>
              <a:rPr lang="en-GB" sz="1600" dirty="0">
                <a:solidFill>
                  <a:srgbClr val="425052"/>
                </a:solidFill>
                <a:latin typeface="Avenir Book" panose="02000503020000020003" pitchFamily="2" charset="0"/>
              </a:rPr>
              <a:t>(start-up) and </a:t>
            </a:r>
            <a:r>
              <a:rPr lang="en-GB" sz="1600" b="1" dirty="0">
                <a:solidFill>
                  <a:srgbClr val="00B050"/>
                </a:solidFill>
                <a:latin typeface="Avenir Book" panose="02000503020000020003" pitchFamily="2" charset="0"/>
              </a:rPr>
              <a:t>22x</a:t>
            </a:r>
            <a:r>
              <a:rPr lang="en-GB" sz="1600" dirty="0">
                <a:solidFill>
                  <a:srgbClr val="425052"/>
                </a:solidFill>
                <a:latin typeface="Avenir Book" panose="02000503020000020003" pitchFamily="2" charset="0"/>
              </a:rPr>
              <a:t> (steady-state) for dataflow analysis.</a:t>
            </a:r>
            <a:endParaRPr lang="en-US" sz="16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green circle with white text and a white circle with a white circle and a white circle with a white circle with a white circle with a white circle with a white circle with a white circle with&#10;&#10;Description automatically generated">
            <a:extLst>
              <a:ext uri="{FF2B5EF4-FFF2-40B4-BE49-F238E27FC236}">
                <a16:creationId xmlns:a16="http://schemas.microsoft.com/office/drawing/2014/main" id="{00734EEF-FA74-1D67-89E3-8A2D15D03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69" y="4813865"/>
            <a:ext cx="882721" cy="877844"/>
          </a:xfrm>
          <a:prstGeom prst="rect">
            <a:avLst/>
          </a:prstGeom>
        </p:spPr>
      </p:pic>
      <p:pic>
        <p:nvPicPr>
          <p:cNvPr id="10" name="Picture 9" descr="A red circle with white text&#10;&#10;Description automatically generated">
            <a:extLst>
              <a:ext uri="{FF2B5EF4-FFF2-40B4-BE49-F238E27FC236}">
                <a16:creationId xmlns:a16="http://schemas.microsoft.com/office/drawing/2014/main" id="{5A9BF350-D9CA-E33B-A76E-FD4AA1E2A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36" y="4813865"/>
            <a:ext cx="882721" cy="87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149F9F-C8A7-0620-0F65-DC71706B00A5}"/>
              </a:ext>
            </a:extLst>
          </p:cNvPr>
          <p:cNvSpPr txBox="1"/>
          <p:nvPr/>
        </p:nvSpPr>
        <p:spPr>
          <a:xfrm>
            <a:off x="345169" y="515474"/>
            <a:ext cx="416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>
                <a:solidFill>
                  <a:srgbClr val="00B0F0"/>
                </a:solidFill>
              </a:rPr>
              <a:t>Thank you for your attention!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07ED2-9096-84B4-FBCA-FC4DE756765C}"/>
              </a:ext>
            </a:extLst>
          </p:cNvPr>
          <p:cNvSpPr txBox="1"/>
          <p:nvPr/>
        </p:nvSpPr>
        <p:spPr>
          <a:xfrm>
            <a:off x="1310248" y="3669900"/>
            <a:ext cx="2186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SE"/>
            </a:defPPr>
            <a:lvl1pPr>
              <a:defRPr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SE" dirty="0"/>
              <a:t>Link to the article!</a:t>
            </a:r>
          </a:p>
        </p:txBody>
      </p:sp>
      <p:pic>
        <p:nvPicPr>
          <p:cNvPr id="14" name="Picture 13" descr="A qr code with a piece of paper&#10;&#10;Description automatically generated">
            <a:extLst>
              <a:ext uri="{FF2B5EF4-FFF2-40B4-BE49-F238E27FC236}">
                <a16:creationId xmlns:a16="http://schemas.microsoft.com/office/drawing/2014/main" id="{ECB2AD5D-A1F7-55B6-4E76-415514F0C2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29" y="1086706"/>
            <a:ext cx="2473627" cy="2473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0EC54D-61DB-CF22-9FD6-1461AF93E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6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5ECAE-0225-B42F-EFD6-BFC0EADC3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B5F404A-3ADC-8769-74DC-87E9AA6AE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B2B55-92B0-469F-C646-853F9FFDB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BBBFDEA2-3FB2-95C3-742E-95FD6444E1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5A796EBE-D63A-89B8-EB07-58129FB9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28096"/>
            <a:ext cx="7621825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Steady State Timeout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EBAB6-6B17-8D5B-7453-A66C40D4D4BA}"/>
              </a:ext>
            </a:extLst>
          </p:cNvPr>
          <p:cNvSpPr txBox="1"/>
          <p:nvPr/>
        </p:nvSpPr>
        <p:spPr>
          <a:xfrm>
            <a:off x="517585" y="1742536"/>
            <a:ext cx="84506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For startup we collect 50 datapoints.</a:t>
            </a:r>
          </a:p>
          <a:p>
            <a:endParaRPr lang="en-SE" dirty="0"/>
          </a:p>
          <a:p>
            <a:r>
              <a:rPr lang="en-SE" dirty="0"/>
              <a:t>For steady state we still collect 50 datapoints but before collecting them we reach</a:t>
            </a:r>
          </a:p>
          <a:p>
            <a:r>
              <a:rPr lang="en-GB" dirty="0"/>
              <a:t>a steady state by discarding the first 24 iterations. </a:t>
            </a:r>
          </a:p>
          <a:p>
            <a:br>
              <a:rPr lang="en-GB" dirty="0"/>
            </a:br>
            <a:r>
              <a:rPr lang="en-GB" dirty="0"/>
              <a:t>For a  total of 50x25=1250 iterations for steady state.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66838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39C8D-741A-41E4-EF6C-D704303B8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75D6A7C-498B-285A-39BA-2D2E7E6A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E1434-03E9-84B3-6655-3AD1E646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5571B793-DB58-9E8B-D32B-2B9A3077931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2787C9A4-8692-BF77-2CB4-F79A409B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28096"/>
            <a:ext cx="7621825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D4D79-A1A5-9791-8B3F-A5F40A6A8922}"/>
              </a:ext>
            </a:extLst>
          </p:cNvPr>
          <p:cNvSpPr txBox="1"/>
          <p:nvPr/>
        </p:nvSpPr>
        <p:spPr>
          <a:xfrm>
            <a:off x="517585" y="1742536"/>
            <a:ext cx="7844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Static Analysis: we overapproximate the callgraph of the analysed program.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6B953-943F-10F2-FD0A-17B2A04E1AD3}"/>
              </a:ext>
            </a:extLst>
          </p:cNvPr>
          <p:cNvSpPr txBox="1"/>
          <p:nvPr/>
        </p:nvSpPr>
        <p:spPr>
          <a:xfrm>
            <a:off x="888521" y="2613804"/>
            <a:ext cx="70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Expr.isConstant</a:t>
            </a:r>
            <a:r>
              <a:rPr lang="en-GB" dirty="0"/>
              <a:t>() = </a:t>
            </a:r>
            <a:r>
              <a:rPr lang="en-GB" dirty="0" err="1"/>
              <a:t>getLeft</a:t>
            </a:r>
            <a:r>
              <a:rPr lang="en-GB" dirty="0"/>
              <a:t>().</a:t>
            </a:r>
            <a:r>
              <a:rPr lang="en-GB" dirty="0" err="1"/>
              <a:t>isConstant</a:t>
            </a:r>
            <a:r>
              <a:rPr lang="en-GB" dirty="0"/>
              <a:t>() &amp;&amp; </a:t>
            </a:r>
            <a:r>
              <a:rPr lang="en-GB" dirty="0" err="1"/>
              <a:t>getRight</a:t>
            </a:r>
            <a:r>
              <a:rPr lang="en-GB" dirty="0"/>
              <a:t>().</a:t>
            </a:r>
            <a:r>
              <a:rPr lang="en-GB" dirty="0" err="1"/>
              <a:t>isConstant</a:t>
            </a:r>
            <a:r>
              <a:rPr lang="en-GB" dirty="0"/>
              <a:t>() </a:t>
            </a:r>
            <a:endParaRPr lang="en-S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E09FC7-9688-2402-C37E-B94CD79FCAF9}"/>
              </a:ext>
            </a:extLst>
          </p:cNvPr>
          <p:cNvSpPr/>
          <p:nvPr/>
        </p:nvSpPr>
        <p:spPr>
          <a:xfrm>
            <a:off x="9195758" y="2111868"/>
            <a:ext cx="1319841" cy="11559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/>
              <a:t>isConst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4979113-8FF2-78BB-0505-528D0F878CCF}"/>
              </a:ext>
            </a:extLst>
          </p:cNvPr>
          <p:cNvCxnSpPr>
            <a:cxnSpLocks/>
            <a:stCxn id="8" idx="6"/>
            <a:endCxn id="8" idx="0"/>
          </p:cNvCxnSpPr>
          <p:nvPr/>
        </p:nvCxnSpPr>
        <p:spPr>
          <a:xfrm flipH="1" flipV="1">
            <a:off x="9855679" y="2111868"/>
            <a:ext cx="659920" cy="577970"/>
          </a:xfrm>
          <a:prstGeom prst="curvedConnector4">
            <a:avLst>
              <a:gd name="adj1" fmla="val -34641"/>
              <a:gd name="adj2" fmla="val 1395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85024C-AECB-8A2C-25EF-FEC8465E5EFF}"/>
              </a:ext>
            </a:extLst>
          </p:cNvPr>
          <p:cNvSpPr txBox="1"/>
          <p:nvPr/>
        </p:nvSpPr>
        <p:spPr>
          <a:xfrm>
            <a:off x="9623843" y="3326250"/>
            <a:ext cx="463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800" b="1" dirty="0">
                <a:solidFill>
                  <a:srgbClr val="FFC000"/>
                </a:solidFill>
                <a:latin typeface="Avenir Book" panose="02000503020000020003" pitchFamily="2" charset="0"/>
                <a:ea typeface="+mj-ea"/>
                <a:cs typeface="+mj-cs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5770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B450-31CF-D533-65B7-2918EADB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DF3D444-61F4-19F7-2C01-BB4108718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52903E-0D64-3EF8-C7E0-2A6C0647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C6FFC951-133E-F463-8806-BD5B641EA29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A1B999CB-6331-E843-E3C2-0190D2827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28096"/>
            <a:ext cx="7621825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Case Study 1: LL(1) parser 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46A55-7F9A-6DEE-ACB2-BF037925B1BB}"/>
              </a:ext>
            </a:extLst>
          </p:cNvPr>
          <p:cNvSpPr txBox="1"/>
          <p:nvPr/>
        </p:nvSpPr>
        <p:spPr>
          <a:xfrm>
            <a:off x="429327" y="1253794"/>
            <a:ext cx="11706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Goal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Compute Nullable, First and Follow sets.</a:t>
            </a:r>
          </a:p>
          <a:p>
            <a:r>
              <a:rPr lang="en-GB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Background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This case study was based on the artifact from Magnusson (2003). (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Make Your Research Open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).</a:t>
            </a:r>
            <a:b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</a:br>
            <a:r>
              <a:rPr lang="en-GB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Comparison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RelaxedStacked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vs. 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BasicStacked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vs. 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RelaxedMonolithic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</a:t>
            </a: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91F1F22E-A051-CCC2-9D41-AAFAA12BF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07" y="2454123"/>
            <a:ext cx="4699167" cy="3788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C45D5-9469-52D5-DCF9-DB38589BCC03}"/>
              </a:ext>
            </a:extLst>
          </p:cNvPr>
          <p:cNvSpPr txBox="1"/>
          <p:nvPr/>
        </p:nvSpPr>
        <p:spPr>
          <a:xfrm>
            <a:off x="5777068" y="2666505"/>
            <a:ext cx="5274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RelaxedStacked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is as fast as the </a:t>
            </a:r>
            <a:r>
              <a:rPr lang="en-US" b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BasicStacked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</a:t>
            </a:r>
          </a:p>
          <a:p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And it </a:t>
            </a:r>
            <a:r>
              <a:rPr lang="en-US" b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rPr>
              <a:t>~2.8x 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faster than the </a:t>
            </a:r>
            <a:r>
              <a:rPr lang="en-US" b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RelaxedMonolithic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02C42-A4B8-E640-2911-1EEC312F1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363C5-F890-AABF-3121-92EF2975F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66FC96D-42DF-88E9-454C-615225F8C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B449A4-C3B7-07C2-29C9-9925AB137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31252DA6-8BD8-969E-3674-3321C462F95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AE6EB20D-A4C3-4612-F4DD-65E4CE65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28096"/>
            <a:ext cx="7621825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Case Study 2: ExtendJ Java Compiler</a:t>
            </a:r>
          </a:p>
        </p:txBody>
      </p:sp>
      <p:pic>
        <p:nvPicPr>
          <p:cNvPr id="4" name="Picture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ADDBCC76-F0C5-82C1-5EE0-163F6508B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96607"/>
            <a:ext cx="7772400" cy="401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791471-FC7C-17AB-2AEA-E6453442604A}"/>
              </a:ext>
            </a:extLst>
          </p:cNvPr>
          <p:cNvSpPr txBox="1"/>
          <p:nvPr/>
        </p:nvSpPr>
        <p:spPr>
          <a:xfrm>
            <a:off x="242923" y="5509807"/>
            <a:ext cx="11706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inspected the ExtendJ source code and found it uses very few circular attributes. Still, experiments show that our algorithm introduces no additional overhead.</a:t>
            </a: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BBFFED-88BF-A963-B6D6-EDF1BFFFD47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62" y="2827979"/>
            <a:ext cx="3329231" cy="254552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D546E50-4ADC-9764-CD34-4F459EA442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69" y="2834035"/>
            <a:ext cx="3200955" cy="253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533543-5694-525F-E0C6-8C05CAA9A5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D868F-88E6-72B2-DEA4-3D817FF03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AE2CD2-2D50-35B6-4DA8-9F997B360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85D39-92FB-6DD0-40CA-D5F4C1C3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1D262E62-0693-E523-4536-AE125556D85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952E4D86-EEED-22D1-2522-B302A1376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9" y="428096"/>
            <a:ext cx="11599639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Case Study: IntraJ Static Analyser</a:t>
            </a:r>
          </a:p>
        </p:txBody>
      </p:sp>
      <p:pic>
        <p:nvPicPr>
          <p:cNvPr id="4" name="Picture 3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CDDF5783-4A94-37CA-E8B2-01FC8B039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46" y="2642659"/>
            <a:ext cx="4290799" cy="3175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2B555E-72CC-E872-0734-B33E46760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318C5-5167-6666-79F7-4457D3A6A673}"/>
              </a:ext>
            </a:extLst>
          </p:cNvPr>
          <p:cNvSpPr txBox="1"/>
          <p:nvPr/>
        </p:nvSpPr>
        <p:spPr>
          <a:xfrm>
            <a:off x="308369" y="1247738"/>
            <a:ext cx="11706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Goal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Compute intraprocedural </a:t>
            </a:r>
            <a:r>
              <a:rPr lang="en-US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null-pointer dereference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analysis for Java program</a:t>
            </a:r>
          </a:p>
          <a:p>
            <a:r>
              <a:rPr lang="en-GB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Background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IntraJ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is built upon </a:t>
            </a:r>
            <a:r>
              <a:rPr lang="en-GB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ExtendJ</a:t>
            </a:r>
          </a:p>
          <a:p>
            <a:r>
              <a:rPr lang="en-GB" b="1" dirty="0">
                <a:solidFill>
                  <a:srgbClr val="00B0F0"/>
                </a:solidFill>
                <a:latin typeface="Avenir Book" panose="02000503020000020003" pitchFamily="2" charset="0"/>
                <a:ea typeface="+mj-ea"/>
                <a:cs typeface="+mj-cs"/>
              </a:rPr>
              <a:t>Comparison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RelaxedStacked</a:t>
            </a:r>
            <a:r>
              <a:rPr lang="en-GB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vs. </a:t>
            </a:r>
            <a:r>
              <a:rPr lang="en-GB" b="1" i="1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RelaxedMonolithic</a:t>
            </a:r>
            <a:endParaRPr lang="en-US" b="1" i="1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0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How to implement a static analyzers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CF4A83-4F02-4356-ECF1-635A2F3F4932}"/>
              </a:ext>
            </a:extLst>
          </p:cNvPr>
          <p:cNvSpPr txBox="1"/>
          <p:nvPr/>
        </p:nvSpPr>
        <p:spPr>
          <a:xfrm>
            <a:off x="518159" y="1393585"/>
            <a:ext cx="109665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Imperative way: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Focus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How to compute the analysis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Responsibility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  <a:ea typeface="+mj-ea"/>
                <a:cs typeface="+mj-cs"/>
              </a:rPr>
              <a:t>Developer</a:t>
            </a:r>
            <a:r>
              <a:rPr lang="en-US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handles all implementation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Examples: </a:t>
            </a:r>
            <a:r>
              <a:rPr lang="en-US" sz="2000" i="1" dirty="0">
                <a:solidFill>
                  <a:schemeClr val="accent2"/>
                </a:solidFill>
                <a:latin typeface="Avenir Book" panose="02000503020000020003" pitchFamily="2" charset="0"/>
              </a:rPr>
              <a:t>SonarQube, </a:t>
            </a:r>
            <a:r>
              <a:rPr lang="en-US" sz="2000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Clang Static Analyser, PMD, Éclair, Coverity, PVS-Studio, Infer</a:t>
            </a:r>
            <a:r>
              <a:rPr lang="en-US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…</a:t>
            </a: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endParaRPr lang="en-SE" sz="2000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Declarative way: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Focus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What the analysis results should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b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Responsibility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Implementation details are delegated to the </a:t>
            </a:r>
            <a:r>
              <a:rPr lang="en-SE" sz="2000" dirty="0">
                <a:solidFill>
                  <a:srgbClr val="4E8F00"/>
                </a:solidFill>
                <a:latin typeface="Avenir Book" panose="02000503020000020003" pitchFamily="2" charset="0"/>
                <a:ea typeface="+mj-ea"/>
                <a:cs typeface="+mj-cs"/>
              </a:rPr>
              <a:t>compiler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Examples:  </a:t>
            </a:r>
            <a:r>
              <a:rPr lang="en-SE" sz="2000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Astreè, CodeQL, JavaDL, IncA, OPAL</a:t>
            </a:r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,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A6C26-321F-7349-5DFA-10CA0D0F6418}"/>
              </a:ext>
            </a:extLst>
          </p:cNvPr>
          <p:cNvSpPr txBox="1"/>
          <p:nvPr/>
        </p:nvSpPr>
        <p:spPr>
          <a:xfrm>
            <a:off x="2871621" y="5512342"/>
            <a:ext cx="577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Reference Attribute Grammars</a:t>
            </a:r>
            <a:endParaRPr lang="en-SE" sz="28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604F7-F4C8-D010-918B-28CB33041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4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A9769-27FC-4718-356D-D83F51153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3E53AF6-87DA-55BE-E0C5-AF90B4BAA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6F59C3C-A327-82D0-76CF-AA15C00B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On-Demand vs Exhaustive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12D5E-38B1-F772-2B3E-9B701823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76FD493B-4004-39C8-48B8-32DA5F71320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A60C8B7-17C2-5739-CC2C-8CF430CB4BD2}"/>
              </a:ext>
            </a:extLst>
          </p:cNvPr>
          <p:cNvGrpSpPr/>
          <p:nvPr/>
        </p:nvGrpSpPr>
        <p:grpSpPr>
          <a:xfrm>
            <a:off x="672777" y="3576671"/>
            <a:ext cx="11585992" cy="2471942"/>
            <a:chOff x="8728304" y="-4329876"/>
            <a:chExt cx="11585992" cy="2471942"/>
          </a:xfrm>
        </p:grpSpPr>
        <p:sp>
          <p:nvSpPr>
            <p:cNvPr id="25" name="Snip and Round Single Corner of Rectangle 24">
              <a:extLst>
                <a:ext uri="{FF2B5EF4-FFF2-40B4-BE49-F238E27FC236}">
                  <a16:creationId xmlns:a16="http://schemas.microsoft.com/office/drawing/2014/main" id="{67E6FDD0-161E-0173-2EBE-C7016E0CBD89}"/>
                </a:ext>
              </a:extLst>
            </p:cNvPr>
            <p:cNvSpPr/>
            <p:nvPr/>
          </p:nvSpPr>
          <p:spPr>
            <a:xfrm>
              <a:off x="17218570" y="-4181701"/>
              <a:ext cx="460401" cy="584076"/>
            </a:xfrm>
            <a:prstGeom prst="snip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sp>
          <p:nvSpPr>
            <p:cNvPr id="26" name="Snip and Round Single Corner of Rectangle 25">
              <a:extLst>
                <a:ext uri="{FF2B5EF4-FFF2-40B4-BE49-F238E27FC236}">
                  <a16:creationId xmlns:a16="http://schemas.microsoft.com/office/drawing/2014/main" id="{AB06EDB3-88F9-73B0-D2D7-50C687C55433}"/>
                </a:ext>
              </a:extLst>
            </p:cNvPr>
            <p:cNvSpPr/>
            <p:nvPr/>
          </p:nvSpPr>
          <p:spPr>
            <a:xfrm>
              <a:off x="18548878" y="-4181701"/>
              <a:ext cx="460401" cy="584076"/>
            </a:xfrm>
            <a:prstGeom prst="snip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sp>
          <p:nvSpPr>
            <p:cNvPr id="27" name="Snip and Round Single Corner of Rectangle 26">
              <a:extLst>
                <a:ext uri="{FF2B5EF4-FFF2-40B4-BE49-F238E27FC236}">
                  <a16:creationId xmlns:a16="http://schemas.microsoft.com/office/drawing/2014/main" id="{2A4DBE15-AE8F-3F2C-E956-E1281B269E41}"/>
                </a:ext>
              </a:extLst>
            </p:cNvPr>
            <p:cNvSpPr/>
            <p:nvPr/>
          </p:nvSpPr>
          <p:spPr>
            <a:xfrm>
              <a:off x="17355212" y="-3345059"/>
              <a:ext cx="460401" cy="584076"/>
            </a:xfrm>
            <a:prstGeom prst="snip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sp>
          <p:nvSpPr>
            <p:cNvPr id="28" name="Snip and Round Single Corner of Rectangle 27">
              <a:extLst>
                <a:ext uri="{FF2B5EF4-FFF2-40B4-BE49-F238E27FC236}">
                  <a16:creationId xmlns:a16="http://schemas.microsoft.com/office/drawing/2014/main" id="{E56E996E-68CC-A2C8-158F-A0FFF60AB708}"/>
                </a:ext>
              </a:extLst>
            </p:cNvPr>
            <p:cNvSpPr/>
            <p:nvPr/>
          </p:nvSpPr>
          <p:spPr>
            <a:xfrm>
              <a:off x="19208973" y="-4272786"/>
              <a:ext cx="460401" cy="584076"/>
            </a:xfrm>
            <a:prstGeom prst="snip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sp>
          <p:nvSpPr>
            <p:cNvPr id="10" name="Snip and Round Single Corner of Rectangle 9">
              <a:extLst>
                <a:ext uri="{FF2B5EF4-FFF2-40B4-BE49-F238E27FC236}">
                  <a16:creationId xmlns:a16="http://schemas.microsoft.com/office/drawing/2014/main" id="{F61426DE-C8AB-97DF-2536-D92794493718}"/>
                </a:ext>
              </a:extLst>
            </p:cNvPr>
            <p:cNvSpPr/>
            <p:nvPr/>
          </p:nvSpPr>
          <p:spPr>
            <a:xfrm>
              <a:off x="17915460" y="-3837979"/>
              <a:ext cx="460401" cy="584076"/>
            </a:xfrm>
            <a:prstGeom prst="snipRoundRect">
              <a:avLst/>
            </a:prstGeom>
            <a:solidFill>
              <a:srgbClr val="A4DE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08A967-E233-1919-7C35-3D3DC071A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8058" y="-3881604"/>
              <a:ext cx="700604" cy="7012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99AD36-74CB-1E6B-6D1E-EA63B52493E2}"/>
                </a:ext>
              </a:extLst>
            </p:cNvPr>
            <p:cNvSpPr txBox="1"/>
            <p:nvPr/>
          </p:nvSpPr>
          <p:spPr>
            <a:xfrm>
              <a:off x="8728304" y="-3830603"/>
              <a:ext cx="35016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i="1" dirty="0">
                  <a:solidFill>
                    <a:srgbClr val="FF0000"/>
                  </a:solidFill>
                  <a:latin typeface="Avenir Book" panose="02000503020000020003" pitchFamily="2" charset="0"/>
                  <a:ea typeface="+mj-ea"/>
                  <a:cs typeface="+mj-cs"/>
                </a:rPr>
                <a:t>Exhaustive Evaluation</a:t>
              </a:r>
              <a:endParaRPr lang="en-SE" sz="2000" b="1" i="1" dirty="0">
                <a:solidFill>
                  <a:srgbClr val="FF0000"/>
                </a:solidFill>
                <a:latin typeface="Avenir Book" panose="02000503020000020003" pitchFamily="2" charset="0"/>
                <a:ea typeface="+mj-ea"/>
                <a:cs typeface="+mj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71E184-AB29-B354-3B19-517B2CB30B34}"/>
                </a:ext>
              </a:extLst>
            </p:cNvPr>
            <p:cNvSpPr txBox="1"/>
            <p:nvPr/>
          </p:nvSpPr>
          <p:spPr>
            <a:xfrm>
              <a:off x="8733845" y="-3302159"/>
              <a:ext cx="82803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000" i="1" dirty="0">
                  <a:solidFill>
                    <a:schemeClr val="accent2"/>
                  </a:solidFill>
                  <a:latin typeface="Avenir Book" panose="02000503020000020003" pitchFamily="2" charset="0"/>
                  <a:ea typeface="+mj-ea"/>
                  <a:cs typeface="+mj-cs"/>
                </a:rPr>
                <a:t>Compute all data, even if not required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SE" sz="2000" i="1" dirty="0">
                  <a:solidFill>
                    <a:schemeClr val="accent2"/>
                  </a:solidFill>
                  <a:latin typeface="Avenir Book" panose="02000503020000020003" pitchFamily="2" charset="0"/>
                  <a:ea typeface="+mj-ea"/>
                  <a:cs typeface="+mj-cs"/>
                </a:rPr>
                <a:t>Inefficient for large-scale codebases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SE" sz="2000" i="1" dirty="0">
                  <a:solidFill>
                    <a:schemeClr val="accent2"/>
                  </a:solidFill>
                  <a:latin typeface="Avenir Book" panose="02000503020000020003" pitchFamily="2" charset="0"/>
                  <a:ea typeface="+mj-ea"/>
                  <a:cs typeface="+mj-cs"/>
                </a:rPr>
                <a:t>Results in longer processing times and unnecessary computations.</a:t>
              </a:r>
            </a:p>
          </p:txBody>
        </p:sp>
        <p:sp>
          <p:nvSpPr>
            <p:cNvPr id="2" name="CustomShape 10">
              <a:extLst>
                <a:ext uri="{FF2B5EF4-FFF2-40B4-BE49-F238E27FC236}">
                  <a16:creationId xmlns:a16="http://schemas.microsoft.com/office/drawing/2014/main" id="{2EA9C0FB-E04F-ACE5-8097-9390B3B4DA1C}"/>
                </a:ext>
              </a:extLst>
            </p:cNvPr>
            <p:cNvSpPr/>
            <p:nvPr/>
          </p:nvSpPr>
          <p:spPr>
            <a:xfrm>
              <a:off x="20253343" y="-3083184"/>
              <a:ext cx="60953" cy="477244"/>
            </a:xfrm>
            <a:prstGeom prst="rect">
              <a:avLst/>
            </a:prstGeom>
          </p:spPr>
          <p:txBody>
            <a:bodyPr/>
            <a:lstStyle/>
            <a:p>
              <a:endParaRPr lang="en-SE"/>
            </a:p>
          </p:txBody>
        </p:sp>
        <p:sp>
          <p:nvSpPr>
            <p:cNvPr id="9" name="Snip and Round Single Corner of Rectangle 8">
              <a:extLst>
                <a:ext uri="{FF2B5EF4-FFF2-40B4-BE49-F238E27FC236}">
                  <a16:creationId xmlns:a16="http://schemas.microsoft.com/office/drawing/2014/main" id="{5F03F69F-CB91-7B5C-E25C-4B8F9B2CB42F}"/>
                </a:ext>
              </a:extLst>
            </p:cNvPr>
            <p:cNvSpPr/>
            <p:nvPr/>
          </p:nvSpPr>
          <p:spPr>
            <a:xfrm>
              <a:off x="19014021" y="-3375222"/>
              <a:ext cx="449317" cy="584076"/>
            </a:xfrm>
            <a:prstGeom prst="snipRoundRect">
              <a:avLst/>
            </a:prstGeom>
            <a:solidFill>
              <a:srgbClr val="A4DE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0FF2347-0608-25E5-C08A-6F766B05C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55366" y="-3409632"/>
              <a:ext cx="660095" cy="7012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FC6881-55A6-3E49-31EA-2C265D27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51097" y="-4242499"/>
              <a:ext cx="660095" cy="7012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6C2109-58F2-1EA9-410F-C5557BA8A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91214" y="-3424437"/>
              <a:ext cx="681954" cy="701216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B1318990-AD83-A95A-888A-A208E2551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2507" y="-3146452"/>
              <a:ext cx="1212956" cy="128851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E943D1-160F-DE58-DF4E-995CE92E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112249" y="-4329876"/>
              <a:ext cx="660095" cy="7012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899FC2-1A90-470A-A965-5D7128BF2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18724" y="-4244374"/>
              <a:ext cx="660095" cy="701216"/>
            </a:xfrm>
            <a:prstGeom prst="rect">
              <a:avLst/>
            </a:prstGeom>
          </p:spPr>
        </p:pic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160E72E-9AD1-F14A-E66E-D4C71FDB518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7971518" y="-3196411"/>
              <a:ext cx="371141" cy="3077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A4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183D31D6-D45D-5B9C-2488-E6061C41FA5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18803662" y="-2723221"/>
              <a:ext cx="428530" cy="193591"/>
            </a:xfrm>
            <a:prstGeom prst="bentConnector2">
              <a:avLst/>
            </a:prstGeom>
            <a:ln w="19050">
              <a:solidFill>
                <a:srgbClr val="A4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9E768C-6F5B-845D-8EBE-F470AEED32C8}"/>
              </a:ext>
            </a:extLst>
          </p:cNvPr>
          <p:cNvGrpSpPr/>
          <p:nvPr/>
        </p:nvGrpSpPr>
        <p:grpSpPr>
          <a:xfrm>
            <a:off x="524845" y="1325905"/>
            <a:ext cx="11148392" cy="2474676"/>
            <a:chOff x="491845" y="3834876"/>
            <a:chExt cx="11148392" cy="24746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B96AC23-D42A-8D9B-E03D-B07B1F650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3259" y="4755120"/>
              <a:ext cx="660095" cy="70121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69327B9-0C57-B3A9-3589-EAAC60CED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23062" y="3922253"/>
              <a:ext cx="660095" cy="70121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18E6AE8-F583-A86D-DB0F-5D568C26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80142" y="3834876"/>
              <a:ext cx="660095" cy="70121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9D5D1C6-DBFF-70FB-FC9F-1CBD62DBC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86617" y="3920378"/>
              <a:ext cx="660095" cy="7012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88605C-2310-8734-3D0E-17B56F1A9C32}"/>
                </a:ext>
              </a:extLst>
            </p:cNvPr>
            <p:cNvSpPr txBox="1"/>
            <p:nvPr/>
          </p:nvSpPr>
          <p:spPr>
            <a:xfrm>
              <a:off x="491845" y="4355010"/>
              <a:ext cx="35016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i="1" dirty="0">
                  <a:solidFill>
                    <a:srgbClr val="00B050"/>
                  </a:solidFill>
                  <a:latin typeface="Avenir Book" panose="02000503020000020003" pitchFamily="2" charset="0"/>
                  <a:ea typeface="+mj-ea"/>
                  <a:cs typeface="+mj-cs"/>
                </a:rPr>
                <a:t>On-Demand Evaluation</a:t>
              </a:r>
              <a:endParaRPr lang="en-SE" sz="2000" b="1" i="1" dirty="0">
                <a:solidFill>
                  <a:srgbClr val="00B050"/>
                </a:solidFill>
                <a:latin typeface="Avenir Book" panose="02000503020000020003" pitchFamily="2" charset="0"/>
                <a:ea typeface="+mj-ea"/>
                <a:cs typeface="+mj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02D564-F8E5-232C-3D59-9CA723B80D3E}"/>
                </a:ext>
              </a:extLst>
            </p:cNvPr>
            <p:cNvSpPr txBox="1"/>
            <p:nvPr/>
          </p:nvSpPr>
          <p:spPr>
            <a:xfrm>
              <a:off x="523700" y="4738468"/>
              <a:ext cx="80434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accent2"/>
                  </a:solidFill>
                  <a:latin typeface="Avenir Book" panose="02000503020000020003" pitchFamily="2" charset="0"/>
                  <a:ea typeface="+mj-ea"/>
                  <a:cs typeface="+mj-cs"/>
                </a:rPr>
                <a:t>Only computes the specific results needed for a query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i="1" dirty="0">
                  <a:solidFill>
                    <a:schemeClr val="accent2"/>
                  </a:solidFill>
                  <a:latin typeface="Avenir Book" panose="02000503020000020003" pitchFamily="2" charset="0"/>
                  <a:ea typeface="+mj-ea"/>
                  <a:cs typeface="+mj-cs"/>
                </a:rPr>
                <a:t>More efficient for interactive tools (e.g., code editors)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SE" sz="2000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endParaRPr>
            </a:p>
          </p:txBody>
        </p:sp>
        <p:sp>
          <p:nvSpPr>
            <p:cNvPr id="29" name="Snip and Round Single Corner of Rectangle 28">
              <a:extLst>
                <a:ext uri="{FF2B5EF4-FFF2-40B4-BE49-F238E27FC236}">
                  <a16:creationId xmlns:a16="http://schemas.microsoft.com/office/drawing/2014/main" id="{2A40CAD4-A584-EBE6-7BF6-A4CB4C443F75}"/>
                </a:ext>
              </a:extLst>
            </p:cNvPr>
            <p:cNvSpPr/>
            <p:nvPr/>
          </p:nvSpPr>
          <p:spPr>
            <a:xfrm>
              <a:off x="9076270" y="3985785"/>
              <a:ext cx="460401" cy="584076"/>
            </a:xfrm>
            <a:prstGeom prst="snip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sp>
          <p:nvSpPr>
            <p:cNvPr id="30" name="Snip and Round Single Corner of Rectangle 29">
              <a:extLst>
                <a:ext uri="{FF2B5EF4-FFF2-40B4-BE49-F238E27FC236}">
                  <a16:creationId xmlns:a16="http://schemas.microsoft.com/office/drawing/2014/main" id="{034EED77-644E-FE3D-08E2-391452CA9C0C}"/>
                </a:ext>
              </a:extLst>
            </p:cNvPr>
            <p:cNvSpPr/>
            <p:nvPr/>
          </p:nvSpPr>
          <p:spPr>
            <a:xfrm>
              <a:off x="10406578" y="3985785"/>
              <a:ext cx="460401" cy="584076"/>
            </a:xfrm>
            <a:prstGeom prst="snip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sp>
          <p:nvSpPr>
            <p:cNvPr id="31" name="Snip and Round Single Corner of Rectangle 30">
              <a:extLst>
                <a:ext uri="{FF2B5EF4-FFF2-40B4-BE49-F238E27FC236}">
                  <a16:creationId xmlns:a16="http://schemas.microsoft.com/office/drawing/2014/main" id="{7C4FD339-B8BC-FB1B-C416-7A95B26983EB}"/>
                </a:ext>
              </a:extLst>
            </p:cNvPr>
            <p:cNvSpPr/>
            <p:nvPr/>
          </p:nvSpPr>
          <p:spPr>
            <a:xfrm>
              <a:off x="9212912" y="4822427"/>
              <a:ext cx="460401" cy="584076"/>
            </a:xfrm>
            <a:prstGeom prst="snip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sp>
          <p:nvSpPr>
            <p:cNvPr id="32" name="Snip and Round Single Corner of Rectangle 31">
              <a:extLst>
                <a:ext uri="{FF2B5EF4-FFF2-40B4-BE49-F238E27FC236}">
                  <a16:creationId xmlns:a16="http://schemas.microsoft.com/office/drawing/2014/main" id="{0B728FEA-1177-B554-E704-ACD0450C53B0}"/>
                </a:ext>
              </a:extLst>
            </p:cNvPr>
            <p:cNvSpPr/>
            <p:nvPr/>
          </p:nvSpPr>
          <p:spPr>
            <a:xfrm>
              <a:off x="11066673" y="3894700"/>
              <a:ext cx="460401" cy="584076"/>
            </a:xfrm>
            <a:prstGeom prst="snip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sp>
          <p:nvSpPr>
            <p:cNvPr id="33" name="Snip and Round Single Corner of Rectangle 32">
              <a:extLst>
                <a:ext uri="{FF2B5EF4-FFF2-40B4-BE49-F238E27FC236}">
                  <a16:creationId xmlns:a16="http://schemas.microsoft.com/office/drawing/2014/main" id="{3FB250FC-A081-5D7B-E268-2C2050F2D6A0}"/>
                </a:ext>
              </a:extLst>
            </p:cNvPr>
            <p:cNvSpPr/>
            <p:nvPr/>
          </p:nvSpPr>
          <p:spPr>
            <a:xfrm>
              <a:off x="9773160" y="4329507"/>
              <a:ext cx="460401" cy="584076"/>
            </a:xfrm>
            <a:prstGeom prst="snipRoundRect">
              <a:avLst/>
            </a:prstGeom>
            <a:solidFill>
              <a:srgbClr val="A4DE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65D10E9-5A01-8594-E035-11A3A0F33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4119" y="4271036"/>
              <a:ext cx="700604" cy="701216"/>
            </a:xfrm>
            <a:prstGeom prst="rect">
              <a:avLst/>
            </a:prstGeom>
          </p:spPr>
        </p:pic>
        <p:sp>
          <p:nvSpPr>
            <p:cNvPr id="35" name="Snip and Round Single Corner of Rectangle 34">
              <a:extLst>
                <a:ext uri="{FF2B5EF4-FFF2-40B4-BE49-F238E27FC236}">
                  <a16:creationId xmlns:a16="http://schemas.microsoft.com/office/drawing/2014/main" id="{B0A32144-E362-0583-2D27-0A961FCDEA6D}"/>
                </a:ext>
              </a:extLst>
            </p:cNvPr>
            <p:cNvSpPr/>
            <p:nvPr/>
          </p:nvSpPr>
          <p:spPr>
            <a:xfrm>
              <a:off x="10871721" y="4792264"/>
              <a:ext cx="449317" cy="584076"/>
            </a:xfrm>
            <a:prstGeom prst="snipRoundRect">
              <a:avLst/>
            </a:prstGeom>
            <a:solidFill>
              <a:srgbClr val="A4DE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>
                <a:solidFill>
                  <a:srgbClr val="A4DE76"/>
                </a:solidFill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076EBD6-6B65-F4D6-CC25-D7D572AC2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275" y="4734259"/>
              <a:ext cx="681954" cy="701216"/>
            </a:xfrm>
            <a:prstGeom prst="rect">
              <a:avLst/>
            </a:prstGeom>
          </p:spPr>
        </p:pic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B2311AC6-0339-8B9E-1484-91751CA57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0207" y="5021034"/>
              <a:ext cx="1212956" cy="1288518"/>
            </a:xfrm>
            <a:prstGeom prst="rect">
              <a:avLst/>
            </a:prstGeom>
          </p:spPr>
        </p:pic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A7C3F451-8ADE-0587-4374-09A6938C039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829218" y="4971075"/>
              <a:ext cx="371141" cy="3077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A4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3721A6B8-97DB-2C0B-ACE0-8B50F62E4DD2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10689723" y="5435475"/>
              <a:ext cx="428530" cy="193591"/>
            </a:xfrm>
            <a:prstGeom prst="bentConnector2">
              <a:avLst/>
            </a:prstGeom>
            <a:ln w="19050">
              <a:solidFill>
                <a:srgbClr val="A4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BADF1-B11F-58FB-061A-E6BFCFCD1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B6C1BDC-F119-CC50-465B-85A070D21D33}"/>
              </a:ext>
            </a:extLst>
          </p:cNvPr>
          <p:cNvSpPr txBox="1"/>
          <p:nvPr/>
        </p:nvSpPr>
        <p:spPr>
          <a:xfrm>
            <a:off x="2359422" y="5938597"/>
            <a:ext cx="7085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We used JastAdd: A Reference Attribute Grammar System</a:t>
            </a:r>
            <a:endParaRPr lang="en-SE" sz="2000" b="1" i="1" dirty="0">
              <a:solidFill>
                <a:schemeClr val="accent1">
                  <a:lumMod val="60000"/>
                  <a:lumOff val="40000"/>
                </a:schemeClr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064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100A-4B04-3121-CAE4-21E4A3A1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F9A1A9-02F6-E993-0053-0CF45A968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05" y="1746035"/>
            <a:ext cx="3188437" cy="3401000"/>
          </a:xfrm>
          <a:prstGeom prst="rect">
            <a:avLst/>
          </a:prstGeom>
        </p:spPr>
      </p:pic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98EC0509-2168-4598-B53E-149FC4D7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210" y="1632274"/>
            <a:ext cx="3742626" cy="4488873"/>
          </a:xfrm>
          <a:prstGeom prst="rect">
            <a:avLst/>
          </a:prstGeom>
          <a:ln>
            <a:solidFill>
              <a:srgbClr val="22D789"/>
            </a:solidFill>
          </a:ln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46DAE3C-285C-B9CF-EC7F-3008DBA8F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605" y="2760691"/>
            <a:ext cx="4022826" cy="3321923"/>
          </a:xfrm>
          <a:prstGeom prst="rect">
            <a:avLst/>
          </a:prstGeom>
          <a:ln>
            <a:solidFill>
              <a:srgbClr val="22D789"/>
            </a:solidFill>
          </a:ln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3EEC14-D8B4-4DCE-FE91-C40AA1CF0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B7320B4-3A61-7559-1164-6A590FDB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7AB50-F81F-A1BF-A957-5A00161D2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12C2FB30-7239-583D-8C4E-8E31408FF5D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DDBF1-FBCD-26DC-CD56-3CF9AF7CE52F}"/>
              </a:ext>
            </a:extLst>
          </p:cNvPr>
          <p:cNvSpPr txBox="1"/>
          <p:nvPr/>
        </p:nvSpPr>
        <p:spPr>
          <a:xfrm>
            <a:off x="518159" y="1255745"/>
            <a:ext cx="1096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Attributes are derived properties associated to AST nodes.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68A29-5A4D-A553-7198-BFE24D3ECB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FF89224B-FFD6-4250-6611-E0A9225A81B7}"/>
              </a:ext>
            </a:extLst>
          </p:cNvPr>
          <p:cNvGrpSpPr/>
          <p:nvPr/>
        </p:nvGrpSpPr>
        <p:grpSpPr>
          <a:xfrm>
            <a:off x="5343228" y="1746035"/>
            <a:ext cx="6216669" cy="2571587"/>
            <a:chOff x="5343228" y="1746035"/>
            <a:chExt cx="6216669" cy="257158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2EA8A07-1D40-AC40-AE0E-5C891CE43F91}"/>
                </a:ext>
              </a:extLst>
            </p:cNvPr>
            <p:cNvSpPr/>
            <p:nvPr/>
          </p:nvSpPr>
          <p:spPr>
            <a:xfrm>
              <a:off x="8374272" y="1746035"/>
              <a:ext cx="610452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fib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0083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F31AAE7-8A64-98FC-F314-E633AC49BF3F}"/>
                </a:ext>
              </a:extLst>
            </p:cNvPr>
            <p:cNvSpPr/>
            <p:nvPr/>
          </p:nvSpPr>
          <p:spPr>
            <a:xfrm>
              <a:off x="5343228" y="2469455"/>
              <a:ext cx="1046142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0977784-12F2-367C-1BE1-22CADAB9B062}"/>
                </a:ext>
              </a:extLst>
            </p:cNvPr>
            <p:cNvSpPr/>
            <p:nvPr/>
          </p:nvSpPr>
          <p:spPr>
            <a:xfrm>
              <a:off x="7760625" y="2465752"/>
              <a:ext cx="854674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A726A4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while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A726A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C587853-68D9-9721-35AC-208F5DE36C27}"/>
                </a:ext>
              </a:extLst>
            </p:cNvPr>
            <p:cNvSpPr/>
            <p:nvPr/>
          </p:nvSpPr>
          <p:spPr>
            <a:xfrm>
              <a:off x="6716296" y="3307706"/>
              <a:ext cx="925999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--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&gt;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0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CD01DC9-3028-3E15-0C19-22A715B4D74D}"/>
                </a:ext>
              </a:extLst>
            </p:cNvPr>
            <p:cNvSpPr/>
            <p:nvPr/>
          </p:nvSpPr>
          <p:spPr>
            <a:xfrm>
              <a:off x="9070856" y="3949832"/>
              <a:ext cx="70316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4EF83FB-0EB5-23A8-D275-664D7F030803}"/>
                </a:ext>
              </a:extLst>
            </p:cNvPr>
            <p:cNvSpPr/>
            <p:nvPr/>
          </p:nvSpPr>
          <p:spPr>
            <a:xfrm>
              <a:off x="7393144" y="3953358"/>
              <a:ext cx="115381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tmp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970EDF6-0F71-ABB8-9D27-124BF7075ACB}"/>
                </a:ext>
              </a:extLst>
            </p:cNvPr>
            <p:cNvSpPr/>
            <p:nvPr/>
          </p:nvSpPr>
          <p:spPr>
            <a:xfrm>
              <a:off x="10338992" y="3952591"/>
              <a:ext cx="1153809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tmp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A14B3-48DB-F125-41E0-F7BC65D6B155}"/>
                </a:ext>
              </a:extLst>
            </p:cNvPr>
            <p:cNvSpPr/>
            <p:nvPr/>
          </p:nvSpPr>
          <p:spPr>
            <a:xfrm>
              <a:off x="10633897" y="2467275"/>
              <a:ext cx="92600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A726A4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66650867-E673-9140-8E9D-6FF21B1F3E14}"/>
                </a:ext>
              </a:extLst>
            </p:cNvPr>
            <p:cNvSpPr/>
            <p:nvPr/>
          </p:nvSpPr>
          <p:spPr>
            <a:xfrm>
              <a:off x="6558523" y="2468417"/>
              <a:ext cx="98419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 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0CC045CE-AC12-9E66-8D87-D6F7FB9F3B0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rot="5400000">
              <a:off x="7093321" y="883278"/>
              <a:ext cx="359156" cy="281319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856284D-CCA7-FD01-7B19-382199FB72A4}"/>
                </a:ext>
              </a:extLst>
            </p:cNvPr>
            <p:cNvCxnSpPr>
              <a:cxnSpLocks/>
              <a:stCxn id="22" idx="2"/>
              <a:endCxn id="44" idx="0"/>
            </p:cNvCxnSpPr>
            <p:nvPr/>
          </p:nvCxnSpPr>
          <p:spPr>
            <a:xfrm rot="5400000">
              <a:off x="7685999" y="1474918"/>
              <a:ext cx="358118" cy="16288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BA8A7E83-DCC8-D3F4-1AFF-C5F756B3CA44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 rot="5400000">
              <a:off x="8256004" y="2042257"/>
              <a:ext cx="355453" cy="49153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81A4011E-7622-3772-D3E0-04BA65D73DCD}"/>
                </a:ext>
              </a:extLst>
            </p:cNvPr>
            <p:cNvCxnSpPr>
              <a:cxnSpLocks/>
              <a:stCxn id="22" idx="2"/>
              <a:endCxn id="43" idx="0"/>
            </p:cNvCxnSpPr>
            <p:nvPr/>
          </p:nvCxnSpPr>
          <p:spPr>
            <a:xfrm rot="16200000" flipH="1">
              <a:off x="9709709" y="1080087"/>
              <a:ext cx="356976" cy="24173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C34694EA-270A-3526-540B-10141DF7D80A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 rot="5400000">
              <a:off x="7444784" y="2564528"/>
              <a:ext cx="477690" cy="10086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4B3BD876-3CA6-9067-FDCF-AC8B11562FC9}"/>
                </a:ext>
              </a:extLst>
            </p:cNvPr>
            <p:cNvCxnSpPr>
              <a:cxnSpLocks/>
              <a:stCxn id="25" idx="2"/>
              <a:endCxn id="29" idx="0"/>
            </p:cNvCxnSpPr>
            <p:nvPr/>
          </p:nvCxnSpPr>
          <p:spPr>
            <a:xfrm rot="5400000">
              <a:off x="7517335" y="3282731"/>
              <a:ext cx="1123342" cy="2179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00934A8B-E923-C53E-9A64-96B8CC9C9563}"/>
                </a:ext>
              </a:extLst>
            </p:cNvPr>
            <p:cNvCxnSpPr>
              <a:cxnSpLocks/>
              <a:stCxn id="25" idx="2"/>
              <a:endCxn id="27" idx="0"/>
            </p:cNvCxnSpPr>
            <p:nvPr/>
          </p:nvCxnSpPr>
          <p:spPr>
            <a:xfrm rot="16200000" flipH="1">
              <a:off x="8245291" y="2772687"/>
              <a:ext cx="1119816" cy="123447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>
              <a:extLst>
                <a:ext uri="{FF2B5EF4-FFF2-40B4-BE49-F238E27FC236}">
                  <a16:creationId xmlns:a16="http://schemas.microsoft.com/office/drawing/2014/main" id="{D9371A41-1156-F8B2-1BAD-C75282C34BCB}"/>
                </a:ext>
              </a:extLst>
            </p:cNvPr>
            <p:cNvCxnSpPr>
              <a:cxnSpLocks/>
              <a:stCxn id="25" idx="2"/>
              <a:endCxn id="42" idx="0"/>
            </p:cNvCxnSpPr>
            <p:nvPr/>
          </p:nvCxnSpPr>
          <p:spPr>
            <a:xfrm rot="16200000" flipH="1">
              <a:off x="8990642" y="2027335"/>
              <a:ext cx="1122575" cy="272793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CAA859E-2952-F57E-052F-926FF1A2E0FE}"/>
              </a:ext>
            </a:extLst>
          </p:cNvPr>
          <p:cNvSpPr txBox="1"/>
          <p:nvPr/>
        </p:nvSpPr>
        <p:spPr>
          <a:xfrm>
            <a:off x="8899785" y="468884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00B0F0"/>
                </a:solidFill>
                <a:latin typeface="Andale Mono" panose="020B0509000000000004" pitchFamily="49" charset="0"/>
                <a:ea typeface="Gulim" panose="020B0600000101010101" pitchFamily="34" charset="-127"/>
                <a:cs typeface="Courier New" panose="02070309020205020404" pitchFamily="49" charset="0"/>
              </a:rPr>
              <a:t>isDead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E1EF5B5-02E2-73F6-CE64-69BF5B9CCCE2}"/>
              </a:ext>
            </a:extLst>
          </p:cNvPr>
          <p:cNvSpPr/>
          <p:nvPr/>
        </p:nvSpPr>
        <p:spPr>
          <a:xfrm>
            <a:off x="9240754" y="4340351"/>
            <a:ext cx="363364" cy="36426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57610E3-A72D-1ABC-1FE2-3B7BAA29D64D}"/>
              </a:ext>
            </a:extLst>
          </p:cNvPr>
          <p:cNvGrpSpPr/>
          <p:nvPr/>
        </p:nvGrpSpPr>
        <p:grpSpPr>
          <a:xfrm>
            <a:off x="13503057" y="6144615"/>
            <a:ext cx="6216669" cy="2571587"/>
            <a:chOff x="5343228" y="1746035"/>
            <a:chExt cx="6216669" cy="2571587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771203D2-AD38-828A-99AB-F2FFD2976DF0}"/>
                </a:ext>
              </a:extLst>
            </p:cNvPr>
            <p:cNvSpPr/>
            <p:nvPr/>
          </p:nvSpPr>
          <p:spPr>
            <a:xfrm>
              <a:off x="8374272" y="1746035"/>
              <a:ext cx="610452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fib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0083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F0B0780-AE28-BF3A-4C15-A91D4B0D7136}"/>
                </a:ext>
              </a:extLst>
            </p:cNvPr>
            <p:cNvSpPr/>
            <p:nvPr/>
          </p:nvSpPr>
          <p:spPr>
            <a:xfrm>
              <a:off x="5343228" y="2469455"/>
              <a:ext cx="1046142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7A9B407D-E060-AF96-3AF2-25D9F981C205}"/>
                </a:ext>
              </a:extLst>
            </p:cNvPr>
            <p:cNvSpPr/>
            <p:nvPr/>
          </p:nvSpPr>
          <p:spPr>
            <a:xfrm>
              <a:off x="7760625" y="2465752"/>
              <a:ext cx="854674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A726A4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while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A726A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28E9231-5D83-9AAC-E643-34102C970294}"/>
                </a:ext>
              </a:extLst>
            </p:cNvPr>
            <p:cNvSpPr/>
            <p:nvPr/>
          </p:nvSpPr>
          <p:spPr>
            <a:xfrm>
              <a:off x="6716296" y="3307706"/>
              <a:ext cx="925999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--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&gt;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0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1BA08EBA-FECE-200A-0DD9-92E78D0CEE95}"/>
                </a:ext>
              </a:extLst>
            </p:cNvPr>
            <p:cNvSpPr/>
            <p:nvPr/>
          </p:nvSpPr>
          <p:spPr>
            <a:xfrm>
              <a:off x="9070856" y="3949832"/>
              <a:ext cx="70316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5616E48A-59EC-5938-A86D-2629018FFD21}"/>
                </a:ext>
              </a:extLst>
            </p:cNvPr>
            <p:cNvSpPr/>
            <p:nvPr/>
          </p:nvSpPr>
          <p:spPr>
            <a:xfrm>
              <a:off x="7393144" y="3953358"/>
              <a:ext cx="115381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tmp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4A90D7F-DD82-10B1-9EAC-548895733155}"/>
                </a:ext>
              </a:extLst>
            </p:cNvPr>
            <p:cNvSpPr/>
            <p:nvPr/>
          </p:nvSpPr>
          <p:spPr>
            <a:xfrm>
              <a:off x="10338992" y="3952591"/>
              <a:ext cx="1153809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tmp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B9EE03BB-E11D-D549-A36E-69B91810FC0B}"/>
                </a:ext>
              </a:extLst>
            </p:cNvPr>
            <p:cNvSpPr/>
            <p:nvPr/>
          </p:nvSpPr>
          <p:spPr>
            <a:xfrm>
              <a:off x="10633897" y="2467275"/>
              <a:ext cx="92600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A726A4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return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E6FB5173-9000-244A-04C5-C1C1C8D5A31C}"/>
                </a:ext>
              </a:extLst>
            </p:cNvPr>
            <p:cNvSpPr/>
            <p:nvPr/>
          </p:nvSpPr>
          <p:spPr>
            <a:xfrm>
              <a:off x="6558523" y="2468417"/>
              <a:ext cx="98419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 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9620714C-E5CD-9FB1-746A-1E88D3F7702D}"/>
                </a:ext>
              </a:extLst>
            </p:cNvPr>
            <p:cNvCxnSpPr>
              <a:cxnSpLocks/>
              <a:stCxn id="84" idx="2"/>
              <a:endCxn id="85" idx="0"/>
            </p:cNvCxnSpPr>
            <p:nvPr/>
          </p:nvCxnSpPr>
          <p:spPr>
            <a:xfrm rot="5400000">
              <a:off x="7093321" y="883278"/>
              <a:ext cx="359156" cy="281319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5D0E6F5A-D227-B16E-F6D6-C2CAAE6BB114}"/>
                </a:ext>
              </a:extLst>
            </p:cNvPr>
            <p:cNvCxnSpPr>
              <a:cxnSpLocks/>
              <a:stCxn id="84" idx="2"/>
              <a:endCxn id="92" idx="0"/>
            </p:cNvCxnSpPr>
            <p:nvPr/>
          </p:nvCxnSpPr>
          <p:spPr>
            <a:xfrm rot="5400000">
              <a:off x="7685999" y="1474918"/>
              <a:ext cx="358118" cy="16288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3A10356E-22F2-4759-0D0C-331E92B02A08}"/>
                </a:ext>
              </a:extLst>
            </p:cNvPr>
            <p:cNvCxnSpPr>
              <a:cxnSpLocks/>
              <a:stCxn id="84" idx="2"/>
              <a:endCxn id="86" idx="0"/>
            </p:cNvCxnSpPr>
            <p:nvPr/>
          </p:nvCxnSpPr>
          <p:spPr>
            <a:xfrm rot="5400000">
              <a:off x="8256004" y="2042257"/>
              <a:ext cx="355453" cy="49153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88EF87EB-4861-7060-E33A-2D5DB4650356}"/>
                </a:ext>
              </a:extLst>
            </p:cNvPr>
            <p:cNvCxnSpPr>
              <a:cxnSpLocks/>
              <a:stCxn id="84" idx="2"/>
              <a:endCxn id="91" idx="0"/>
            </p:cNvCxnSpPr>
            <p:nvPr/>
          </p:nvCxnSpPr>
          <p:spPr>
            <a:xfrm rot="16200000" flipH="1">
              <a:off x="9709709" y="1080087"/>
              <a:ext cx="356976" cy="24173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>
              <a:extLst>
                <a:ext uri="{FF2B5EF4-FFF2-40B4-BE49-F238E27FC236}">
                  <a16:creationId xmlns:a16="http://schemas.microsoft.com/office/drawing/2014/main" id="{8253C593-25FD-C42E-A85F-7CE5D42231E7}"/>
                </a:ext>
              </a:extLst>
            </p:cNvPr>
            <p:cNvCxnSpPr>
              <a:cxnSpLocks/>
              <a:stCxn id="86" idx="2"/>
              <a:endCxn id="87" idx="0"/>
            </p:cNvCxnSpPr>
            <p:nvPr/>
          </p:nvCxnSpPr>
          <p:spPr>
            <a:xfrm rot="5400000">
              <a:off x="7444784" y="2564528"/>
              <a:ext cx="477690" cy="10086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D3F9CB91-B352-80A9-983D-E95ADE98D45C}"/>
                </a:ext>
              </a:extLst>
            </p:cNvPr>
            <p:cNvCxnSpPr>
              <a:cxnSpLocks/>
              <a:stCxn id="86" idx="2"/>
              <a:endCxn id="89" idx="0"/>
            </p:cNvCxnSpPr>
            <p:nvPr/>
          </p:nvCxnSpPr>
          <p:spPr>
            <a:xfrm rot="5400000">
              <a:off x="7517335" y="3282731"/>
              <a:ext cx="1123342" cy="2179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B4AAA349-4045-E367-58FB-4793B5B6323B}"/>
                </a:ext>
              </a:extLst>
            </p:cNvPr>
            <p:cNvCxnSpPr>
              <a:cxnSpLocks/>
              <a:stCxn id="86" idx="2"/>
              <a:endCxn id="88" idx="0"/>
            </p:cNvCxnSpPr>
            <p:nvPr/>
          </p:nvCxnSpPr>
          <p:spPr>
            <a:xfrm rot="16200000" flipH="1">
              <a:off x="8245291" y="2772687"/>
              <a:ext cx="1119816" cy="123447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>
              <a:extLst>
                <a:ext uri="{FF2B5EF4-FFF2-40B4-BE49-F238E27FC236}">
                  <a16:creationId xmlns:a16="http://schemas.microsoft.com/office/drawing/2014/main" id="{1E49C956-B71C-923A-C49D-7AA73910B657}"/>
                </a:ext>
              </a:extLst>
            </p:cNvPr>
            <p:cNvCxnSpPr>
              <a:cxnSpLocks/>
              <a:stCxn id="86" idx="2"/>
              <a:endCxn id="90" idx="0"/>
            </p:cNvCxnSpPr>
            <p:nvPr/>
          </p:nvCxnSpPr>
          <p:spPr>
            <a:xfrm rot="16200000" flipH="1">
              <a:off x="8990642" y="2027335"/>
              <a:ext cx="1122575" cy="272793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61657D8-FEDA-0287-B269-71931957523E}"/>
              </a:ext>
            </a:extLst>
          </p:cNvPr>
          <p:cNvSpPr txBox="1"/>
          <p:nvPr/>
        </p:nvSpPr>
        <p:spPr>
          <a:xfrm>
            <a:off x="9833084" y="467606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00B0F0"/>
                </a:solidFill>
                <a:latin typeface="Andale Mono" panose="020B0509000000000004" pitchFamily="49" charset="0"/>
                <a:ea typeface="Gulim" panose="020B0600000101010101" pitchFamily="34" charset="-127"/>
                <a:cs typeface="Courier New" panose="02070309020205020404" pitchFamily="49" charset="0"/>
              </a:rPr>
              <a:t>= true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7746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56836 0.479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24" y="23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2778 L -0.53007 0.490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97" y="2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animBg="1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venir Book" panose="02000503020000020003" pitchFamily="2" charset="0"/>
              </a:rPr>
              <a:t>JastAdd</a:t>
            </a:r>
            <a:r>
              <a:rPr lang="en-US" sz="3200" dirty="0">
                <a:latin typeface="Avenir Book" panose="02000503020000020003" pitchFamily="2" charset="0"/>
              </a:rPr>
              <a:t>: A Reference Attribute Grammar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90F3CF3-6470-F340-4CDA-1E5FB88F35C4}"/>
              </a:ext>
            </a:extLst>
          </p:cNvPr>
          <p:cNvSpPr txBox="1"/>
          <p:nvPr/>
        </p:nvSpPr>
        <p:spPr>
          <a:xfrm>
            <a:off x="518159" y="1508019"/>
            <a:ext cx="10992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JastAdd supports RAGs.</a:t>
            </a: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Some examples of projects that use </a:t>
            </a:r>
            <a:r>
              <a:rPr lang="en-US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JastAdd: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chemeClr val="accent2"/>
                </a:solidFill>
                <a:latin typeface="Aptos Mono" panose="020F0502020204030204" pitchFamily="34" charset="0"/>
                <a:ea typeface="+mj-ea"/>
                <a:cs typeface="Aptos Mono" panose="020F0502020204030204" pitchFamily="34" charset="0"/>
              </a:rPr>
              <a:t>ExtendJ: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 Java 11 compiler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chemeClr val="accent2"/>
                </a:solidFill>
                <a:latin typeface="Aptos Mono" panose="020B0009020202020204" pitchFamily="49" charset="0"/>
                <a:ea typeface="+mj-ea"/>
                <a:cs typeface="+mj-cs"/>
              </a:rPr>
              <a:t>IntraJ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: Intraprocedural dataflow analysis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i="1" dirty="0" err="1">
                <a:solidFill>
                  <a:schemeClr val="accent2"/>
                </a:solidFill>
                <a:latin typeface="Aptos Mono" panose="020B0009020202020204" pitchFamily="49" charset="0"/>
                <a:ea typeface="+mj-ea"/>
                <a:cs typeface="+mj-cs"/>
              </a:rPr>
              <a:t>Bloqqi</a:t>
            </a:r>
            <a:r>
              <a:rPr lang="en-US" i="1" dirty="0">
                <a:solidFill>
                  <a:schemeClr val="accent2"/>
                </a:solidFill>
                <a:latin typeface="Aptos Mono" panose="020B0009020202020204" pitchFamily="49" charset="0"/>
                <a:ea typeface="+mj-ea"/>
                <a:cs typeface="+mj-cs"/>
              </a:rPr>
              <a:t>: 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Visual automation language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i="1" dirty="0" err="1">
                <a:solidFill>
                  <a:schemeClr val="accent2"/>
                </a:solidFill>
                <a:latin typeface="Aptos Mono" panose="020B0009020202020204" pitchFamily="49" charset="0"/>
                <a:ea typeface="+mj-ea"/>
                <a:cs typeface="+mj-cs"/>
              </a:rPr>
              <a:t>JModelica</a:t>
            </a:r>
            <a:r>
              <a:rPr lang="en-US" i="1" dirty="0">
                <a:solidFill>
                  <a:schemeClr val="accent2"/>
                </a:solidFill>
                <a:latin typeface="Aptos Mono" panose="020B0009020202020204" pitchFamily="49" charset="0"/>
                <a:ea typeface="+mj-ea"/>
                <a:cs typeface="+mj-cs"/>
              </a:rPr>
              <a:t>: 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Industry-strength </a:t>
            </a:r>
            <a:r>
              <a:rPr lang="en-US" dirty="0" err="1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Modelica</a:t>
            </a: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 compiler</a:t>
            </a:r>
          </a:p>
          <a:p>
            <a:pPr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...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425584-DC9F-1C62-B00A-78C3708FC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62" y="4430541"/>
            <a:ext cx="7262297" cy="1736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096A4-F3EC-4DC1-B00E-114D4F7CD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4808-4E45-1A7D-55EA-FF5801EE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28B380-1B85-0497-CD0E-56730419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76C4D-A655-B2B5-2383-DC436726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330C640E-555C-7EEC-0688-1A81B1BD677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D705EC3-1A2D-6390-AC13-B07FADE7150A}"/>
              </a:ext>
            </a:extLst>
          </p:cNvPr>
          <p:cNvSpPr txBox="1"/>
          <p:nvPr/>
        </p:nvSpPr>
        <p:spPr>
          <a:xfrm>
            <a:off x="754329" y="2952411"/>
            <a:ext cx="10992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Let’s go back to static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E53D9-9CD2-EC14-B383-F6B74C13A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B3DC4-21B1-C7C3-575C-794860514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2407442-B86F-B73D-B3E3-241113E1E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F3A693-EB69-63BC-7CD4-3D1E8B05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D82CBBA5-D450-579E-1F0E-1E50B0F16A2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4CF0AF-F0F4-DF07-F80E-3C6A1613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11" y="365125"/>
            <a:ext cx="10754989" cy="1325563"/>
          </a:xfrm>
        </p:spPr>
        <p:txBody>
          <a:bodyPr>
            <a:normAutofit/>
          </a:bodyPr>
          <a:lstStyle/>
          <a:p>
            <a:r>
              <a:rPr lang="en-SE" dirty="0"/>
              <a:t>Dataflow Analysis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285C66-A301-E241-7A28-0376405F90DA}"/>
              </a:ext>
            </a:extLst>
          </p:cNvPr>
          <p:cNvSpPr/>
          <p:nvPr/>
        </p:nvSpPr>
        <p:spPr>
          <a:xfrm>
            <a:off x="7234471" y="2817677"/>
            <a:ext cx="847431" cy="8253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i="1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729DC7-A2D6-0A2C-DD92-113520E560CB}"/>
              </a:ext>
            </a:extLst>
          </p:cNvPr>
          <p:cNvSpPr/>
          <p:nvPr/>
        </p:nvSpPr>
        <p:spPr>
          <a:xfrm>
            <a:off x="8771491" y="2817677"/>
            <a:ext cx="847431" cy="82538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i="1" dirty="0">
                <a:solidFill>
                  <a:schemeClr val="tx1"/>
                </a:solidFill>
              </a:rPr>
              <a:t>out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2A261C-DAB0-276E-2109-145AE97984A2}"/>
              </a:ext>
            </a:extLst>
          </p:cNvPr>
          <p:cNvSpPr/>
          <p:nvPr/>
        </p:nvSpPr>
        <p:spPr>
          <a:xfrm>
            <a:off x="6537012" y="4870915"/>
            <a:ext cx="770095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600" i="1" dirty="0">
                <a:solidFill>
                  <a:schemeClr val="tx1"/>
                </a:solidFill>
              </a:rPr>
              <a:t>gen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18D5D7-460C-2056-A4B8-220238CEE6F5}"/>
              </a:ext>
            </a:extLst>
          </p:cNvPr>
          <p:cNvSpPr/>
          <p:nvPr/>
        </p:nvSpPr>
        <p:spPr>
          <a:xfrm>
            <a:off x="8007966" y="4867117"/>
            <a:ext cx="770094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i="1" dirty="0">
                <a:solidFill>
                  <a:schemeClr val="tx1"/>
                </a:solidFill>
              </a:rPr>
              <a:t>kill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B7AE27-4975-7637-F26D-C694BE57D792}"/>
              </a:ext>
            </a:extLst>
          </p:cNvPr>
          <p:cNvSpPr/>
          <p:nvPr/>
        </p:nvSpPr>
        <p:spPr>
          <a:xfrm>
            <a:off x="9318843" y="4846279"/>
            <a:ext cx="847431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600" i="1" dirty="0">
                <a:solidFill>
                  <a:schemeClr val="tx1"/>
                </a:solidFill>
              </a:rPr>
              <a:t>succ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45C2B-EF61-34AB-13C7-70E09364BB72}"/>
                  </a:ext>
                </a:extLst>
              </p:cNvPr>
              <p:cNvSpPr txBox="1"/>
              <p:nvPr/>
            </p:nvSpPr>
            <p:spPr>
              <a:xfrm>
                <a:off x="1194055" y="3968180"/>
                <a:ext cx="2434577" cy="314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i="1" dirty="0"/>
                  <a:t>out</a:t>
                </a:r>
                <a:r>
                  <a:rPr lang="en-GB" dirty="0"/>
                  <a:t>(n) =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𝑠𝑢𝑐𝑐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45C2B-EF61-34AB-13C7-70E09364B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055" y="3968180"/>
                <a:ext cx="2434577" cy="314189"/>
              </a:xfrm>
              <a:prstGeom prst="rect">
                <a:avLst/>
              </a:prstGeom>
              <a:blipFill>
                <a:blip r:embed="rId6"/>
                <a:stretch>
                  <a:fillRect l="-6250" t="-124000" r="-3125" b="-176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C19A20-D567-2FFE-B879-5E485375B636}"/>
                  </a:ext>
                </a:extLst>
              </p:cNvPr>
              <p:cNvSpPr txBox="1"/>
              <p:nvPr/>
            </p:nvSpPr>
            <p:spPr>
              <a:xfrm>
                <a:off x="1194055" y="3504348"/>
                <a:ext cx="3567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i="1" dirty="0"/>
                  <a:t>in</a:t>
                </a:r>
                <a:r>
                  <a:rPr lang="en-GB" dirty="0"/>
                  <a:t>(n)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SE" dirty="0"/>
                  <a:t>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∖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𝑘𝑖𝑙𝑙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C19A20-D567-2FFE-B879-5E485375B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055" y="3504348"/>
                <a:ext cx="3567580" cy="276999"/>
              </a:xfrm>
              <a:prstGeom prst="rect">
                <a:avLst/>
              </a:prstGeom>
              <a:blipFill>
                <a:blip r:embed="rId7"/>
                <a:stretch>
                  <a:fillRect l="-4270" t="-27273" r="-2491" b="-545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CFCB02DD-D2DD-25C5-A097-CCCF9B51094C}"/>
              </a:ext>
            </a:extLst>
          </p:cNvPr>
          <p:cNvCxnSpPr>
            <a:cxnSpLocks/>
            <a:stCxn id="2" idx="7"/>
            <a:endCxn id="4" idx="1"/>
          </p:cNvCxnSpPr>
          <p:nvPr/>
        </p:nvCxnSpPr>
        <p:spPr>
          <a:xfrm rot="5400000" flipH="1" flipV="1">
            <a:off x="8426696" y="2469655"/>
            <a:ext cx="12700" cy="937795"/>
          </a:xfrm>
          <a:prstGeom prst="curvedConnector3">
            <a:avLst>
              <a:gd name="adj1" fmla="val 16048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F5AA0AC-8CD8-8230-09F3-49BADF3CC080}"/>
              </a:ext>
            </a:extLst>
          </p:cNvPr>
          <p:cNvCxnSpPr>
            <a:cxnSpLocks/>
            <a:stCxn id="4" idx="3"/>
            <a:endCxn id="2" idx="5"/>
          </p:cNvCxnSpPr>
          <p:nvPr/>
        </p:nvCxnSpPr>
        <p:spPr>
          <a:xfrm rot="5400000">
            <a:off x="8426697" y="3053294"/>
            <a:ext cx="12700" cy="937795"/>
          </a:xfrm>
          <a:prstGeom prst="curvedConnector3">
            <a:avLst>
              <a:gd name="adj1" fmla="val 9676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410796-5767-3E9A-F7B7-AF7939AAB861}"/>
              </a:ext>
            </a:extLst>
          </p:cNvPr>
          <p:cNvCxnSpPr>
            <a:cxnSpLocks/>
            <a:stCxn id="2" idx="5"/>
            <a:endCxn id="10" idx="0"/>
          </p:cNvCxnSpPr>
          <p:nvPr/>
        </p:nvCxnSpPr>
        <p:spPr>
          <a:xfrm>
            <a:off x="7957799" y="3522191"/>
            <a:ext cx="435214" cy="1344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8FF3DE-E9A8-CB18-1829-AD8DEB7A0DA6}"/>
              </a:ext>
            </a:extLst>
          </p:cNvPr>
          <p:cNvCxnSpPr>
            <a:cxnSpLocks/>
            <a:stCxn id="2" idx="3"/>
            <a:endCxn id="9" idx="0"/>
          </p:cNvCxnSpPr>
          <p:nvPr/>
        </p:nvCxnSpPr>
        <p:spPr>
          <a:xfrm flipH="1">
            <a:off x="6922060" y="3522191"/>
            <a:ext cx="436514" cy="1348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A5BF05-3F1E-1BD5-8D37-8B103B5FA351}"/>
              </a:ext>
            </a:extLst>
          </p:cNvPr>
          <p:cNvCxnSpPr>
            <a:cxnSpLocks/>
            <a:stCxn id="4" idx="4"/>
            <a:endCxn id="11" idx="0"/>
          </p:cNvCxnSpPr>
          <p:nvPr/>
        </p:nvCxnSpPr>
        <p:spPr>
          <a:xfrm>
            <a:off x="9195207" y="3643066"/>
            <a:ext cx="547352" cy="1203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4AAEBB7-C16F-6489-A5A6-248BB6C2721A}"/>
              </a:ext>
            </a:extLst>
          </p:cNvPr>
          <p:cNvSpPr/>
          <p:nvPr/>
        </p:nvSpPr>
        <p:spPr>
          <a:xfrm>
            <a:off x="8573303" y="1811550"/>
            <a:ext cx="1243807" cy="59695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E" sz="1600" i="1" dirty="0">
                <a:solidFill>
                  <a:schemeClr val="tx1"/>
                </a:solidFill>
              </a:rPr>
              <a:t>isDead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AD6CF3-0716-4E2A-9DED-67C5F5453814}"/>
              </a:ext>
            </a:extLst>
          </p:cNvPr>
          <p:cNvCxnSpPr>
            <a:cxnSpLocks/>
            <a:stCxn id="32" idx="4"/>
            <a:endCxn id="4" idx="0"/>
          </p:cNvCxnSpPr>
          <p:nvPr/>
        </p:nvCxnSpPr>
        <p:spPr>
          <a:xfrm>
            <a:off x="9195207" y="2408503"/>
            <a:ext cx="0" cy="409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C9A8693A-BD12-17C8-958F-1BF90F218457}"/>
              </a:ext>
            </a:extLst>
          </p:cNvPr>
          <p:cNvSpPr/>
          <p:nvPr/>
        </p:nvSpPr>
        <p:spPr>
          <a:xfrm>
            <a:off x="945155" y="3359182"/>
            <a:ext cx="145388" cy="1058408"/>
          </a:xfrm>
          <a:prstGeom prst="leftBrace">
            <a:avLst>
              <a:gd name="adj1" fmla="val 7497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8BAF979-54FA-4D0D-02BE-E833A5F68090}"/>
              </a:ext>
            </a:extLst>
          </p:cNvPr>
          <p:cNvSpPr txBox="1"/>
          <p:nvPr/>
        </p:nvSpPr>
        <p:spPr>
          <a:xfrm>
            <a:off x="518159" y="1508019"/>
            <a:ext cx="80551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Most dataflow analyses are instances of the monotone framework.</a:t>
            </a: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Now, let’s define the equations for a backward dataflow analysis</a:t>
            </a: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venir Book" panose="02000503020000020003" pitchFamily="2" charset="0"/>
              <a:ea typeface="+mj-ea"/>
              <a:cs typeface="+mj-cs"/>
            </a:endParaRPr>
          </a:p>
          <a:p>
            <a:pPr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624E8-F022-E1F2-E1D2-22BA00DF7EFD}"/>
              </a:ext>
            </a:extLst>
          </p:cNvPr>
          <p:cNvSpPr/>
          <p:nvPr/>
        </p:nvSpPr>
        <p:spPr>
          <a:xfrm>
            <a:off x="1907522" y="3456077"/>
            <a:ext cx="766532" cy="38367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598D5A-15F8-872D-F7E1-F4597A1ABF7F}"/>
              </a:ext>
            </a:extLst>
          </p:cNvPr>
          <p:cNvSpPr/>
          <p:nvPr/>
        </p:nvSpPr>
        <p:spPr>
          <a:xfrm>
            <a:off x="1096893" y="3457234"/>
            <a:ext cx="556924" cy="38367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055E6E-50F2-B63E-2C9B-31E87C2A131D}"/>
              </a:ext>
            </a:extLst>
          </p:cNvPr>
          <p:cNvSpPr/>
          <p:nvPr/>
        </p:nvSpPr>
        <p:spPr>
          <a:xfrm>
            <a:off x="3954324" y="3456077"/>
            <a:ext cx="666119" cy="38367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BA2C70-603F-931C-8052-0D5691659DE1}"/>
              </a:ext>
            </a:extLst>
          </p:cNvPr>
          <p:cNvSpPr/>
          <p:nvPr/>
        </p:nvSpPr>
        <p:spPr>
          <a:xfrm>
            <a:off x="2985165" y="3451012"/>
            <a:ext cx="714009" cy="38367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C01DBC-1468-73C0-B7E5-C12710CE003A}"/>
              </a:ext>
            </a:extLst>
          </p:cNvPr>
          <p:cNvSpPr/>
          <p:nvPr/>
        </p:nvSpPr>
        <p:spPr>
          <a:xfrm>
            <a:off x="1193513" y="3941149"/>
            <a:ext cx="714009" cy="38367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AC219C-6F87-94C1-6884-4736D9DA7B5A}"/>
              </a:ext>
            </a:extLst>
          </p:cNvPr>
          <p:cNvSpPr/>
          <p:nvPr/>
        </p:nvSpPr>
        <p:spPr>
          <a:xfrm>
            <a:off x="2457371" y="4092816"/>
            <a:ext cx="586911" cy="21989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F3B5E-C093-054C-74A5-64BE3A8E4994}"/>
              </a:ext>
            </a:extLst>
          </p:cNvPr>
          <p:cNvSpPr/>
          <p:nvPr/>
        </p:nvSpPr>
        <p:spPr>
          <a:xfrm>
            <a:off x="3088595" y="3949344"/>
            <a:ext cx="558205" cy="33302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9F55A-5B33-04EC-0816-B3E45AD9228C}"/>
              </a:ext>
            </a:extLst>
          </p:cNvPr>
          <p:cNvSpPr txBox="1"/>
          <p:nvPr/>
        </p:nvSpPr>
        <p:spPr>
          <a:xfrm>
            <a:off x="2642443" y="5810925"/>
            <a:ext cx="666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rPr>
              <a:t>Each of these functions can be implemented as an attribute.</a:t>
            </a:r>
            <a:endParaRPr kumimoji="0" lang="en-SE" sz="1100" b="1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Gulim" panose="020B0600000101010101" pitchFamily="34" charset="-127"/>
              <a:ea typeface="Gulim" panose="020B0600000101010101" pitchFamily="34" charset="-127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6CAC4-0E79-1BD5-9C66-2BE010824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0" grpId="0" animBg="1"/>
      <p:bldP spid="11" grpId="0" animBg="1"/>
      <p:bldP spid="32" grpId="0" animBg="1"/>
      <p:bldP spid="14" grpId="0" animBg="1"/>
      <p:bldP spid="16" grpId="0" animBg="1"/>
      <p:bldP spid="18" grpId="0" animBg="1"/>
      <p:bldP spid="22" grpId="0" animBg="1"/>
      <p:bldP spid="23" grpId="0" animBg="1"/>
      <p:bldP spid="24" grpId="0" animBg="1"/>
      <p:bldP spid="26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1BCA86A-04A6-75BA-A817-6591624D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41" y="6454676"/>
            <a:ext cx="12358596" cy="412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C383E1-6F7A-A0DB-9068-F7552C82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63" y="422040"/>
            <a:ext cx="11520286" cy="9038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Dataflow Analysis with RAGs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255F-12E3-EFE5-676D-8BFF639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142" y="6449574"/>
            <a:ext cx="1252603" cy="415864"/>
          </a:xfrm>
          <a:prstGeom prst="rect">
            <a:avLst/>
          </a:prstGeom>
        </p:spPr>
      </p:pic>
      <p:pic>
        <p:nvPicPr>
          <p:cNvPr id="6" name="Bildobjekt 11">
            <a:extLst>
              <a:ext uri="{FF2B5EF4-FFF2-40B4-BE49-F238E27FC236}">
                <a16:creationId xmlns:a16="http://schemas.microsoft.com/office/drawing/2014/main" id="{F346B2B4-90FA-D10E-B35A-12DCAD1B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1" y="6396234"/>
            <a:ext cx="1976831" cy="549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DB7A2-DD1E-F111-82A4-F89309C874D0}"/>
              </a:ext>
            </a:extLst>
          </p:cNvPr>
          <p:cNvSpPr txBox="1"/>
          <p:nvPr/>
        </p:nvSpPr>
        <p:spPr>
          <a:xfrm>
            <a:off x="518159" y="1255745"/>
            <a:ext cx="1096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Let us consider the following program: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EE4D460-FE97-97EC-F754-825165D206CF}"/>
              </a:ext>
            </a:extLst>
          </p:cNvPr>
          <p:cNvSpPr/>
          <p:nvPr/>
        </p:nvSpPr>
        <p:spPr>
          <a:xfrm>
            <a:off x="6034338" y="2811682"/>
            <a:ext cx="237885" cy="249200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A335A76-ED11-800B-B575-192787899A09}"/>
              </a:ext>
            </a:extLst>
          </p:cNvPr>
          <p:cNvSpPr/>
          <p:nvPr/>
        </p:nvSpPr>
        <p:spPr>
          <a:xfrm>
            <a:off x="5708154" y="3951976"/>
            <a:ext cx="222411" cy="2277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04DB0F4-34DC-F09F-66C6-CAD03419B51F}"/>
              </a:ext>
            </a:extLst>
          </p:cNvPr>
          <p:cNvSpPr/>
          <p:nvPr/>
        </p:nvSpPr>
        <p:spPr>
          <a:xfrm>
            <a:off x="7053204" y="4813216"/>
            <a:ext cx="223443" cy="2128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439B31E-3298-AE16-A3EB-0F45D2C30ECC}"/>
              </a:ext>
            </a:extLst>
          </p:cNvPr>
          <p:cNvSpPr/>
          <p:nvPr/>
        </p:nvSpPr>
        <p:spPr>
          <a:xfrm>
            <a:off x="10728600" y="4702057"/>
            <a:ext cx="248416" cy="2184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932F3D7B-62A6-4773-7197-1B743D3DDBC3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H="1">
            <a:off x="5708154" y="2936282"/>
            <a:ext cx="564069" cy="1129556"/>
          </a:xfrm>
          <a:prstGeom prst="curvedConnector5">
            <a:avLst>
              <a:gd name="adj1" fmla="val -40527"/>
              <a:gd name="adj2" fmla="val 50475"/>
              <a:gd name="adj3" fmla="val 14052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2C6279D3-B648-BB0F-ED4D-FF96A584AEB3}"/>
              </a:ext>
            </a:extLst>
          </p:cNvPr>
          <p:cNvCxnSpPr>
            <a:cxnSpLocks/>
            <a:stCxn id="37" idx="6"/>
            <a:endCxn id="48" idx="2"/>
          </p:cNvCxnSpPr>
          <p:nvPr/>
        </p:nvCxnSpPr>
        <p:spPr>
          <a:xfrm>
            <a:off x="6279091" y="4073058"/>
            <a:ext cx="774113" cy="846595"/>
          </a:xfrm>
          <a:prstGeom prst="curvedConnector3">
            <a:avLst>
              <a:gd name="adj1" fmla="val 1468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89EC1289-5D37-6B73-BC1B-9FC6DB445C58}"/>
              </a:ext>
            </a:extLst>
          </p:cNvPr>
          <p:cNvCxnSpPr>
            <a:cxnSpLocks/>
            <a:stCxn id="47" idx="6"/>
            <a:endCxn id="37" idx="2"/>
          </p:cNvCxnSpPr>
          <p:nvPr/>
        </p:nvCxnSpPr>
        <p:spPr>
          <a:xfrm>
            <a:off x="5930565" y="4065838"/>
            <a:ext cx="126115" cy="722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DF8B7D3-D200-1238-EAF6-A6823D45B3F3}"/>
              </a:ext>
            </a:extLst>
          </p:cNvPr>
          <p:cNvSpPr txBox="1"/>
          <p:nvPr/>
        </p:nvSpPr>
        <p:spPr>
          <a:xfrm>
            <a:off x="5539077" y="3029937"/>
            <a:ext cx="35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FA6B7EC-7790-91E6-4B39-D4526CB34751}"/>
              </a:ext>
            </a:extLst>
          </p:cNvPr>
          <p:cNvSpPr/>
          <p:nvPr/>
        </p:nvSpPr>
        <p:spPr>
          <a:xfrm>
            <a:off x="8688471" y="4722646"/>
            <a:ext cx="222411" cy="21672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F4E7ED54-131C-D4C6-159B-3355C51F2357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7300828" y="4919652"/>
            <a:ext cx="181598" cy="52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838DFB5C-0F42-FBAD-691F-6C15DD318B9F}"/>
              </a:ext>
            </a:extLst>
          </p:cNvPr>
          <p:cNvCxnSpPr>
            <a:cxnSpLocks/>
            <a:stCxn id="61" idx="6"/>
            <a:endCxn id="39" idx="2"/>
          </p:cNvCxnSpPr>
          <p:nvPr/>
        </p:nvCxnSpPr>
        <p:spPr>
          <a:xfrm>
            <a:off x="8910882" y="4831008"/>
            <a:ext cx="249413" cy="549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0E7C7C8-66B1-3FA1-C740-235FEE6A96EE}"/>
              </a:ext>
            </a:extLst>
          </p:cNvPr>
          <p:cNvSpPr txBox="1"/>
          <p:nvPr/>
        </p:nvSpPr>
        <p:spPr>
          <a:xfrm>
            <a:off x="460544" y="5952797"/>
            <a:ext cx="760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In order to compute </a:t>
            </a:r>
            <a:r>
              <a:rPr lang="en-SE" sz="20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in </a:t>
            </a:r>
            <a:r>
              <a:rPr lang="en-SE" sz="2000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and </a:t>
            </a:r>
            <a:r>
              <a:rPr lang="en-SE" sz="2000" b="1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out </a:t>
            </a:r>
            <a:r>
              <a:rPr lang="en-SE" sz="2000" i="1" dirty="0">
                <a:solidFill>
                  <a:schemeClr val="accent2"/>
                </a:solidFill>
                <a:latin typeface="Avenir Book" panose="02000503020000020003" pitchFamily="2" charset="0"/>
                <a:ea typeface="+mj-ea"/>
                <a:cs typeface="+mj-cs"/>
              </a:rPr>
              <a:t>we have to compute a fixpoint!</a:t>
            </a:r>
            <a:endParaRPr lang="en-SE" sz="2000" b="1" i="1" dirty="0">
              <a:solidFill>
                <a:schemeClr val="accent2"/>
              </a:solidFill>
              <a:latin typeface="Avenir Book" panose="02000503020000020003" pitchFamily="2" charset="0"/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33BFF-2DD3-F1FD-50DE-921EEBE87435}"/>
              </a:ext>
            </a:extLst>
          </p:cNvPr>
          <p:cNvSpPr txBox="1"/>
          <p:nvPr/>
        </p:nvSpPr>
        <p:spPr>
          <a:xfrm>
            <a:off x="5920018" y="3013542"/>
            <a:ext cx="46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8B47ACF-14B0-A3A9-0220-42768A485D62}"/>
              </a:ext>
            </a:extLst>
          </p:cNvPr>
          <p:cNvSpPr/>
          <p:nvPr/>
        </p:nvSpPr>
        <p:spPr>
          <a:xfrm>
            <a:off x="5613262" y="2813695"/>
            <a:ext cx="237885" cy="249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09D3A4-D336-BEF4-2680-8F353F5DC292}"/>
              </a:ext>
            </a:extLst>
          </p:cNvPr>
          <p:cNvSpPr/>
          <p:nvPr/>
        </p:nvSpPr>
        <p:spPr>
          <a:xfrm>
            <a:off x="6056680" y="3959196"/>
            <a:ext cx="222411" cy="227723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022058-9AF5-6243-BD44-67B8D86DAD04}"/>
              </a:ext>
            </a:extLst>
          </p:cNvPr>
          <p:cNvSpPr/>
          <p:nvPr/>
        </p:nvSpPr>
        <p:spPr>
          <a:xfrm>
            <a:off x="7482426" y="4805790"/>
            <a:ext cx="222411" cy="227723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D99A949-DC57-567D-8837-E5E3CF11A964}"/>
              </a:ext>
            </a:extLst>
          </p:cNvPr>
          <p:cNvSpPr/>
          <p:nvPr/>
        </p:nvSpPr>
        <p:spPr>
          <a:xfrm>
            <a:off x="9160295" y="4722645"/>
            <a:ext cx="222411" cy="227723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F280D0B-58D7-C9AF-8406-7C6EEE643549}"/>
              </a:ext>
            </a:extLst>
          </p:cNvPr>
          <p:cNvSpPr/>
          <p:nvPr/>
        </p:nvSpPr>
        <p:spPr>
          <a:xfrm>
            <a:off x="11119782" y="4703792"/>
            <a:ext cx="222411" cy="227723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4957D7E-487E-3880-032C-16E0477834DA}"/>
              </a:ext>
            </a:extLst>
          </p:cNvPr>
          <p:cNvCxnSpPr>
            <a:cxnSpLocks/>
            <a:stCxn id="36" idx="6"/>
            <a:endCxn id="46" idx="2"/>
          </p:cNvCxnSpPr>
          <p:nvPr/>
        </p:nvCxnSpPr>
        <p:spPr>
          <a:xfrm flipV="1">
            <a:off x="5851147" y="2936282"/>
            <a:ext cx="183191" cy="201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8FF774BF-6133-7E44-5B92-C741F410964C}"/>
              </a:ext>
            </a:extLst>
          </p:cNvPr>
          <p:cNvCxnSpPr>
            <a:cxnSpLocks/>
            <a:stCxn id="38" idx="6"/>
            <a:endCxn id="61" idx="2"/>
          </p:cNvCxnSpPr>
          <p:nvPr/>
        </p:nvCxnSpPr>
        <p:spPr>
          <a:xfrm flipV="1">
            <a:off x="7704837" y="4831008"/>
            <a:ext cx="983634" cy="88644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353D6F3D-1F60-BBA2-CCDB-D46A82B94BFE}"/>
              </a:ext>
            </a:extLst>
          </p:cNvPr>
          <p:cNvCxnSpPr>
            <a:cxnSpLocks/>
            <a:stCxn id="39" idx="6"/>
            <a:endCxn id="49" idx="2"/>
          </p:cNvCxnSpPr>
          <p:nvPr/>
        </p:nvCxnSpPr>
        <p:spPr>
          <a:xfrm flipV="1">
            <a:off x="9382706" y="4811287"/>
            <a:ext cx="1345894" cy="2522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FD9E3F94-7680-1028-EF49-7A3C1D875D25}"/>
              </a:ext>
            </a:extLst>
          </p:cNvPr>
          <p:cNvCxnSpPr>
            <a:cxnSpLocks/>
            <a:stCxn id="49" idx="6"/>
            <a:endCxn id="40" idx="2"/>
          </p:cNvCxnSpPr>
          <p:nvPr/>
        </p:nvCxnSpPr>
        <p:spPr>
          <a:xfrm>
            <a:off x="10977016" y="4811287"/>
            <a:ext cx="142766" cy="63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29E6A144-1375-D9B7-FEF3-3D6CF683DE95}"/>
              </a:ext>
            </a:extLst>
          </p:cNvPr>
          <p:cNvCxnSpPr>
            <a:cxnSpLocks/>
            <a:stCxn id="40" idx="4"/>
            <a:endCxn id="47" idx="4"/>
          </p:cNvCxnSpPr>
          <p:nvPr/>
        </p:nvCxnSpPr>
        <p:spPr>
          <a:xfrm rot="5400000" flipH="1">
            <a:off x="8149266" y="1849793"/>
            <a:ext cx="751816" cy="5411628"/>
          </a:xfrm>
          <a:prstGeom prst="curvedConnector3">
            <a:avLst>
              <a:gd name="adj1" fmla="val -1031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30CA680-67F2-F43A-03DC-C9EAC8A86E4A}"/>
              </a:ext>
            </a:extLst>
          </p:cNvPr>
          <p:cNvSpPr txBox="1"/>
          <p:nvPr/>
        </p:nvSpPr>
        <p:spPr>
          <a:xfrm>
            <a:off x="5371607" y="4187594"/>
            <a:ext cx="35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8D4FA10-EF60-3920-C1B0-596BDA922312}"/>
              </a:ext>
            </a:extLst>
          </p:cNvPr>
          <p:cNvSpPr txBox="1"/>
          <p:nvPr/>
        </p:nvSpPr>
        <p:spPr>
          <a:xfrm>
            <a:off x="5892766" y="4186619"/>
            <a:ext cx="46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3B75C5-CCF8-B4AD-64C9-DF2F9F63AAAD}"/>
              </a:ext>
            </a:extLst>
          </p:cNvPr>
          <p:cNvSpPr txBox="1"/>
          <p:nvPr/>
        </p:nvSpPr>
        <p:spPr>
          <a:xfrm>
            <a:off x="6984259" y="4946815"/>
            <a:ext cx="35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48EA0D2-31F4-03CD-CAD0-AA572A217AFB}"/>
              </a:ext>
            </a:extLst>
          </p:cNvPr>
          <p:cNvSpPr txBox="1"/>
          <p:nvPr/>
        </p:nvSpPr>
        <p:spPr>
          <a:xfrm>
            <a:off x="7373016" y="4963506"/>
            <a:ext cx="46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A17A65A-1F97-351E-0C27-BA4A6185F64D}"/>
              </a:ext>
            </a:extLst>
          </p:cNvPr>
          <p:cNvSpPr txBox="1"/>
          <p:nvPr/>
        </p:nvSpPr>
        <p:spPr>
          <a:xfrm>
            <a:off x="8565097" y="4953816"/>
            <a:ext cx="35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487ED0C-8D80-B001-F65B-E0CB06714D93}"/>
              </a:ext>
            </a:extLst>
          </p:cNvPr>
          <p:cNvSpPr txBox="1"/>
          <p:nvPr/>
        </p:nvSpPr>
        <p:spPr>
          <a:xfrm>
            <a:off x="8998333" y="4976219"/>
            <a:ext cx="46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DB9D3F-60B8-6341-4098-CE2F5271496A}"/>
              </a:ext>
            </a:extLst>
          </p:cNvPr>
          <p:cNvSpPr txBox="1"/>
          <p:nvPr/>
        </p:nvSpPr>
        <p:spPr>
          <a:xfrm>
            <a:off x="10541483" y="4851568"/>
            <a:ext cx="35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EE74FE7-4F46-37A3-4086-E743960A3A64}"/>
              </a:ext>
            </a:extLst>
          </p:cNvPr>
          <p:cNvSpPr txBox="1"/>
          <p:nvPr/>
        </p:nvSpPr>
        <p:spPr>
          <a:xfrm>
            <a:off x="11177672" y="4866232"/>
            <a:ext cx="46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A70CD-B018-2C59-69BC-0E610DE68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257" y="6520083"/>
            <a:ext cx="2281274" cy="297681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29B0AB4D-021D-E1BE-06AF-4CF10B35FA98}"/>
              </a:ext>
            </a:extLst>
          </p:cNvPr>
          <p:cNvGrpSpPr/>
          <p:nvPr/>
        </p:nvGrpSpPr>
        <p:grpSpPr>
          <a:xfrm>
            <a:off x="3943171" y="1403712"/>
            <a:ext cx="7730670" cy="3281996"/>
            <a:chOff x="5343228" y="1746035"/>
            <a:chExt cx="6216669" cy="257158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791D7932-1726-DED0-2FEA-0EA55B13142C}"/>
                </a:ext>
              </a:extLst>
            </p:cNvPr>
            <p:cNvSpPr/>
            <p:nvPr/>
          </p:nvSpPr>
          <p:spPr>
            <a:xfrm>
              <a:off x="8374272" y="1746035"/>
              <a:ext cx="610452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fib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0083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F7C46AFD-07C9-93AB-A3E5-365FF600A9E6}"/>
                </a:ext>
              </a:extLst>
            </p:cNvPr>
            <p:cNvSpPr/>
            <p:nvPr/>
          </p:nvSpPr>
          <p:spPr>
            <a:xfrm>
              <a:off x="5343228" y="2469455"/>
              <a:ext cx="1046142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FB55D3A-B10F-2D22-CF73-9A0969ECC79C}"/>
                </a:ext>
              </a:extLst>
            </p:cNvPr>
            <p:cNvSpPr/>
            <p:nvPr/>
          </p:nvSpPr>
          <p:spPr>
            <a:xfrm>
              <a:off x="7760625" y="2465752"/>
              <a:ext cx="854674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A726A4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while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A726A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4AE7E54F-7D54-EF8B-4E0C-B9BA14A0FA2A}"/>
                </a:ext>
              </a:extLst>
            </p:cNvPr>
            <p:cNvSpPr/>
            <p:nvPr/>
          </p:nvSpPr>
          <p:spPr>
            <a:xfrm>
              <a:off x="6716296" y="3307706"/>
              <a:ext cx="925999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--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&gt;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0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9EC40541-41BF-FC14-4ACE-E92A2DE831C5}"/>
                </a:ext>
              </a:extLst>
            </p:cNvPr>
            <p:cNvSpPr/>
            <p:nvPr/>
          </p:nvSpPr>
          <p:spPr>
            <a:xfrm>
              <a:off x="9070856" y="3949832"/>
              <a:ext cx="70316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DB3D1D93-B4D6-3D6F-B16C-63575BA4C3C6}"/>
                </a:ext>
              </a:extLst>
            </p:cNvPr>
            <p:cNvSpPr/>
            <p:nvPr/>
          </p:nvSpPr>
          <p:spPr>
            <a:xfrm>
              <a:off x="7393144" y="3953358"/>
              <a:ext cx="115381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tmp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5D83E81-4E42-7606-B2CB-F50825935F63}"/>
                </a:ext>
              </a:extLst>
            </p:cNvPr>
            <p:cNvSpPr/>
            <p:nvPr/>
          </p:nvSpPr>
          <p:spPr>
            <a:xfrm>
              <a:off x="10338992" y="3952591"/>
              <a:ext cx="1153809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tmp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3795D873-0494-5A80-CE1A-7B718B2463B0}"/>
                </a:ext>
              </a:extLst>
            </p:cNvPr>
            <p:cNvSpPr/>
            <p:nvPr/>
          </p:nvSpPr>
          <p:spPr>
            <a:xfrm>
              <a:off x="10633897" y="2467275"/>
              <a:ext cx="92600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E16C7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rgbClr val="E16C7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3B5E48CF-4B16-7957-24EE-1A7F8EE91744}"/>
                </a:ext>
              </a:extLst>
            </p:cNvPr>
            <p:cNvSpPr/>
            <p:nvPr/>
          </p:nvSpPr>
          <p:spPr>
            <a:xfrm>
              <a:off x="6558523" y="2468417"/>
              <a:ext cx="984190" cy="364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int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E16C75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83BC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1 </a:t>
              </a:r>
              <a:endParaRPr kumimoji="0" lang="en-SE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97" name="Elbow Connector 96">
              <a:extLst>
                <a:ext uri="{FF2B5EF4-FFF2-40B4-BE49-F238E27FC236}">
                  <a16:creationId xmlns:a16="http://schemas.microsoft.com/office/drawing/2014/main" id="{B351B477-413A-B71F-3F64-C483E7B6C7A9}"/>
                </a:ext>
              </a:extLst>
            </p:cNvPr>
            <p:cNvCxnSpPr>
              <a:cxnSpLocks/>
              <a:stCxn id="86" idx="2"/>
              <a:endCxn id="87" idx="0"/>
            </p:cNvCxnSpPr>
            <p:nvPr/>
          </p:nvCxnSpPr>
          <p:spPr>
            <a:xfrm rot="5400000">
              <a:off x="7093321" y="883278"/>
              <a:ext cx="359156" cy="281319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Elbow Connector 102">
              <a:extLst>
                <a:ext uri="{FF2B5EF4-FFF2-40B4-BE49-F238E27FC236}">
                  <a16:creationId xmlns:a16="http://schemas.microsoft.com/office/drawing/2014/main" id="{06EB2236-6B55-EB7A-2FDB-1E8E720395DB}"/>
                </a:ext>
              </a:extLst>
            </p:cNvPr>
            <p:cNvCxnSpPr>
              <a:cxnSpLocks/>
              <a:stCxn id="86" idx="2"/>
              <a:endCxn id="96" idx="0"/>
            </p:cNvCxnSpPr>
            <p:nvPr/>
          </p:nvCxnSpPr>
          <p:spPr>
            <a:xfrm rot="5400000">
              <a:off x="7685999" y="1474918"/>
              <a:ext cx="358118" cy="16288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6CFA974B-C6FE-053B-2DAA-A9AA9FF0BCE6}"/>
                </a:ext>
              </a:extLst>
            </p:cNvPr>
            <p:cNvCxnSpPr>
              <a:cxnSpLocks/>
              <a:stCxn id="86" idx="2"/>
              <a:endCxn id="88" idx="0"/>
            </p:cNvCxnSpPr>
            <p:nvPr/>
          </p:nvCxnSpPr>
          <p:spPr>
            <a:xfrm rot="5400000">
              <a:off x="8256004" y="2042257"/>
              <a:ext cx="355453" cy="49153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7E878045-9244-DA85-2A95-D0A77BF37516}"/>
                </a:ext>
              </a:extLst>
            </p:cNvPr>
            <p:cNvCxnSpPr>
              <a:cxnSpLocks/>
              <a:stCxn id="86" idx="2"/>
              <a:endCxn id="95" idx="0"/>
            </p:cNvCxnSpPr>
            <p:nvPr/>
          </p:nvCxnSpPr>
          <p:spPr>
            <a:xfrm rot="16200000" flipH="1">
              <a:off x="9709709" y="1080087"/>
              <a:ext cx="356976" cy="24173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109">
              <a:extLst>
                <a:ext uri="{FF2B5EF4-FFF2-40B4-BE49-F238E27FC236}">
                  <a16:creationId xmlns:a16="http://schemas.microsoft.com/office/drawing/2014/main" id="{C55B7FAF-F9AE-B008-D405-4789CC59D16F}"/>
                </a:ext>
              </a:extLst>
            </p:cNvPr>
            <p:cNvCxnSpPr>
              <a:cxnSpLocks/>
              <a:stCxn id="88" idx="2"/>
              <a:endCxn id="90" idx="0"/>
            </p:cNvCxnSpPr>
            <p:nvPr/>
          </p:nvCxnSpPr>
          <p:spPr>
            <a:xfrm rot="5400000">
              <a:off x="7444784" y="2564528"/>
              <a:ext cx="477690" cy="10086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6FE210F0-8CCB-0601-B429-BDF289B99091}"/>
                </a:ext>
              </a:extLst>
            </p:cNvPr>
            <p:cNvCxnSpPr>
              <a:cxnSpLocks/>
              <a:stCxn id="88" idx="2"/>
              <a:endCxn id="93" idx="0"/>
            </p:cNvCxnSpPr>
            <p:nvPr/>
          </p:nvCxnSpPr>
          <p:spPr>
            <a:xfrm rot="5400000">
              <a:off x="7517335" y="3282731"/>
              <a:ext cx="1123342" cy="2179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A6B83A4B-E3F4-A0C1-1F70-46A6CC5BC234}"/>
                </a:ext>
              </a:extLst>
            </p:cNvPr>
            <p:cNvCxnSpPr>
              <a:cxnSpLocks/>
              <a:stCxn id="88" idx="2"/>
              <a:endCxn id="91" idx="0"/>
            </p:cNvCxnSpPr>
            <p:nvPr/>
          </p:nvCxnSpPr>
          <p:spPr>
            <a:xfrm rot="16200000" flipH="1">
              <a:off x="8245291" y="2772687"/>
              <a:ext cx="1119816" cy="123447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>
              <a:extLst>
                <a:ext uri="{FF2B5EF4-FFF2-40B4-BE49-F238E27FC236}">
                  <a16:creationId xmlns:a16="http://schemas.microsoft.com/office/drawing/2014/main" id="{3ADF1DF7-E827-4D15-E99C-D73C49E4EF01}"/>
                </a:ext>
              </a:extLst>
            </p:cNvPr>
            <p:cNvCxnSpPr>
              <a:cxnSpLocks/>
              <a:stCxn id="88" idx="2"/>
              <a:endCxn id="94" idx="0"/>
            </p:cNvCxnSpPr>
            <p:nvPr/>
          </p:nvCxnSpPr>
          <p:spPr>
            <a:xfrm rot="16200000" flipH="1">
              <a:off x="8990642" y="2027335"/>
              <a:ext cx="1122575" cy="272793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82C33A19-4718-B105-A4FB-D9E6C3016528}"/>
              </a:ext>
            </a:extLst>
          </p:cNvPr>
          <p:cNvSpPr/>
          <p:nvPr/>
        </p:nvSpPr>
        <p:spPr>
          <a:xfrm>
            <a:off x="4687876" y="2832107"/>
            <a:ext cx="237885" cy="249200"/>
          </a:xfrm>
          <a:prstGeom prst="ellipse">
            <a:avLst/>
          </a:prstGeom>
          <a:solidFill>
            <a:srgbClr val="FF2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CAF099D-EF10-4B6C-AAFC-1D2F98B462B7}"/>
              </a:ext>
            </a:extLst>
          </p:cNvPr>
          <p:cNvSpPr txBox="1"/>
          <p:nvPr/>
        </p:nvSpPr>
        <p:spPr>
          <a:xfrm>
            <a:off x="4192615" y="3050362"/>
            <a:ext cx="35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B35258C-2880-8AB7-4BF8-6A6269DD0709}"/>
              </a:ext>
            </a:extLst>
          </p:cNvPr>
          <p:cNvSpPr txBox="1"/>
          <p:nvPr/>
        </p:nvSpPr>
        <p:spPr>
          <a:xfrm>
            <a:off x="4573556" y="3033967"/>
            <a:ext cx="469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endParaRPr lang="en-S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03372FF9-ED4E-6FCA-B250-A2F62C3B7EE2}"/>
              </a:ext>
            </a:extLst>
          </p:cNvPr>
          <p:cNvSpPr/>
          <p:nvPr/>
        </p:nvSpPr>
        <p:spPr>
          <a:xfrm>
            <a:off x="4266800" y="2834120"/>
            <a:ext cx="237885" cy="249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EE5F94CC-D3DD-160A-7F8B-48A059DE0A8C}"/>
              </a:ext>
            </a:extLst>
          </p:cNvPr>
          <p:cNvCxnSpPr>
            <a:cxnSpLocks/>
            <a:stCxn id="127" idx="6"/>
            <a:endCxn id="124" idx="2"/>
          </p:cNvCxnSpPr>
          <p:nvPr/>
        </p:nvCxnSpPr>
        <p:spPr>
          <a:xfrm flipV="1">
            <a:off x="4504685" y="2956707"/>
            <a:ext cx="183191" cy="201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B03272BB-1E32-1591-9358-2D6665396D0D}"/>
              </a:ext>
            </a:extLst>
          </p:cNvPr>
          <p:cNvCxnSpPr>
            <a:cxnSpLocks/>
            <a:stCxn id="124" idx="6"/>
            <a:endCxn id="36" idx="2"/>
          </p:cNvCxnSpPr>
          <p:nvPr/>
        </p:nvCxnSpPr>
        <p:spPr>
          <a:xfrm flipV="1">
            <a:off x="4925761" y="2938295"/>
            <a:ext cx="687501" cy="1841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screenshot of a computer&#10;&#10;Description automatically generated">
            <a:extLst>
              <a:ext uri="{FF2B5EF4-FFF2-40B4-BE49-F238E27FC236}">
                <a16:creationId xmlns:a16="http://schemas.microsoft.com/office/drawing/2014/main" id="{F947D550-9BD6-8A28-93CB-7C8A0B6AA4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52" y="2007419"/>
            <a:ext cx="3188437" cy="34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0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6" grpId="1" animBg="1"/>
      <p:bldP spid="47" grpId="1" animBg="1"/>
      <p:bldP spid="48" grpId="1" animBg="1"/>
      <p:bldP spid="49" grpId="1" animBg="1"/>
      <p:bldP spid="57" grpId="1"/>
      <p:bldP spid="61" grpId="1" animBg="1"/>
      <p:bldP spid="106" grpId="0"/>
      <p:bldP spid="34" grpId="0"/>
      <p:bldP spid="34" grpId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7" grpId="0"/>
      <p:bldP spid="107" grpId="1"/>
      <p:bldP spid="108" grpId="0"/>
      <p:bldP spid="108" grpId="1"/>
      <p:bldP spid="109" grpId="0"/>
      <p:bldP spid="109" grpId="1"/>
      <p:bldP spid="124" grpId="0" animBg="1"/>
      <p:bldP spid="125" grpId="0"/>
      <p:bldP spid="126" grpId="0"/>
      <p:bldP spid="126" grpId="1"/>
      <p:bldP spid="127" grpId="0" animBg="1"/>
      <p:bldP spid="1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WASP">
      <a:dk1>
        <a:sysClr val="windowText" lastClr="000000"/>
      </a:dk1>
      <a:lt1>
        <a:sysClr val="window" lastClr="FFFFFF"/>
      </a:lt1>
      <a:dk2>
        <a:srgbClr val="425052"/>
      </a:dk2>
      <a:lt2>
        <a:srgbClr val="B3BEBD"/>
      </a:lt2>
      <a:accent1>
        <a:srgbClr val="1A8DAD"/>
      </a:accent1>
      <a:accent2>
        <a:srgbClr val="425052"/>
      </a:accent2>
      <a:accent3>
        <a:srgbClr val="B3BEBD"/>
      </a:accent3>
      <a:accent4>
        <a:srgbClr val="E83278"/>
      </a:accent4>
      <a:accent5>
        <a:srgbClr val="003960"/>
      </a:accent5>
      <a:accent6>
        <a:srgbClr val="DF5169"/>
      </a:accent6>
      <a:hlink>
        <a:srgbClr val="0563C1"/>
      </a:hlink>
      <a:folHlink>
        <a:srgbClr val="954F72"/>
      </a:folHlink>
    </a:clrScheme>
    <a:fontScheme name="Custom 2">
      <a:majorFont>
        <a:latin typeface="Industry Bold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1B17F149A9524E91720060537F453E" ma:contentTypeVersion="16" ma:contentTypeDescription="Skapa ett nytt dokument." ma:contentTypeScope="" ma:versionID="9ff2b4e01e5066b693274186c7d86cf6">
  <xsd:schema xmlns:xsd="http://www.w3.org/2001/XMLSchema" xmlns:xs="http://www.w3.org/2001/XMLSchema" xmlns:p="http://schemas.microsoft.com/office/2006/metadata/properties" xmlns:ns2="b1b62f87-1fbe-46e3-8000-686f21967264" xmlns:ns3="2174ca1c-e6a1-47cb-a001-1100258be397" targetNamespace="http://schemas.microsoft.com/office/2006/metadata/properties" ma:root="true" ma:fieldsID="b6d9625fb86f9320eb6b294f572e2a2e" ns2:_="" ns3:_="">
    <xsd:import namespace="b1b62f87-1fbe-46e3-8000-686f21967264"/>
    <xsd:import namespace="2174ca1c-e6a1-47cb-a001-1100258be3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b62f87-1fbe-46e3-8000-686f21967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efd87c23-3b26-4c21-8b68-2b72671138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4ca1c-e6a1-47cb-a001-1100258be39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faf4927-8050-4a0d-822c-a9645bd440bd}" ma:internalName="TaxCatchAll" ma:showField="CatchAllData" ma:web="2174ca1c-e6a1-47cb-a001-1100258be3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b62f87-1fbe-46e3-8000-686f21967264">
      <Terms xmlns="http://schemas.microsoft.com/office/infopath/2007/PartnerControls"/>
    </lcf76f155ced4ddcb4097134ff3c332f>
    <TaxCatchAll xmlns="2174ca1c-e6a1-47cb-a001-1100258be397" xsi:nil="true"/>
  </documentManagement>
</p:properties>
</file>

<file path=customXml/itemProps1.xml><?xml version="1.0" encoding="utf-8"?>
<ds:datastoreItem xmlns:ds="http://schemas.openxmlformats.org/officeDocument/2006/customXml" ds:itemID="{F101A4D4-ECF1-4830-9256-021627C127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b62f87-1fbe-46e3-8000-686f21967264"/>
    <ds:schemaRef ds:uri="2174ca1c-e6a1-47cb-a001-1100258be3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F1D5C9-C09A-4D9D-BD87-D10998FE0C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EEE543-16D8-4DCD-89DC-2AD4863CC308}">
  <ds:schemaRefs>
    <ds:schemaRef ds:uri="300962e2-8c03-4ca9-9309-4ac4d5d7c1a5"/>
    <ds:schemaRef ds:uri="f7f5d3b6-6385-46b9-bba4-686e90bba8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b1b62f87-1fbe-46e3-8000-686f21967264"/>
    <ds:schemaRef ds:uri="2174ca1c-e6a1-47cb-a001-1100258be39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11529</TotalTime>
  <Words>2075</Words>
  <Application>Microsoft Macintosh PowerPoint</Application>
  <PresentationFormat>Widescreen</PresentationFormat>
  <Paragraphs>448</Paragraphs>
  <Slides>28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Gulim</vt:lpstr>
      <vt:lpstr>Andale Mono</vt:lpstr>
      <vt:lpstr>Aptos Mono</vt:lpstr>
      <vt:lpstr>Arial</vt:lpstr>
      <vt:lpstr>Avenir Book</vt:lpstr>
      <vt:lpstr>Avenir Light</vt:lpstr>
      <vt:lpstr>Calibri</vt:lpstr>
      <vt:lpstr>Cambria Math</vt:lpstr>
      <vt:lpstr>Courier New</vt:lpstr>
      <vt:lpstr>Google Sans</vt:lpstr>
      <vt:lpstr>Industry Bold</vt:lpstr>
      <vt:lpstr>Myriad Pro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Static Analysis is Everywhere !</vt:lpstr>
      <vt:lpstr>How to implement a static analyzers ?</vt:lpstr>
      <vt:lpstr>On-Demand vs Exhaustive Evaluation</vt:lpstr>
      <vt:lpstr>Attributes</vt:lpstr>
      <vt:lpstr>JastAdd: A Reference Attribute Grammar System</vt:lpstr>
      <vt:lpstr>PowerPoint Presentation</vt:lpstr>
      <vt:lpstr>Dataflow Analysis</vt:lpstr>
      <vt:lpstr>Dataflow Analysis with RAGs</vt:lpstr>
      <vt:lpstr>Circular Attributes</vt:lpstr>
      <vt:lpstr>How can we efficiently compute a demand-driven fixed-point attribute ?</vt:lpstr>
      <vt:lpstr>PowerPoint Presentation</vt:lpstr>
      <vt:lpstr>The BasicStacked Algorithm</vt:lpstr>
      <vt:lpstr>The RelaxedMonolithic Algorithm </vt:lpstr>
      <vt:lpstr>PowerPoint Presentation</vt:lpstr>
      <vt:lpstr>Our approach: the RelaxedStacked Algorithm</vt:lpstr>
      <vt:lpstr>Using Static Analysis to Classify Non-Circular Attributes</vt:lpstr>
      <vt:lpstr>Let’s go back to dataflow</vt:lpstr>
      <vt:lpstr>Evaluation Overview</vt:lpstr>
      <vt:lpstr>Case Study: IntraJ Static Analyser</vt:lpstr>
      <vt:lpstr>What about demand-driven scenarios ?</vt:lpstr>
      <vt:lpstr>Conclusion and Future Work</vt:lpstr>
      <vt:lpstr>PowerPoint Presentation</vt:lpstr>
      <vt:lpstr>Steady State Timeout</vt:lpstr>
      <vt:lpstr>Limitations</vt:lpstr>
      <vt:lpstr>Case Study 1: LL(1) parser construction</vt:lpstr>
      <vt:lpstr>Case Study 2: ExtendJ Java Compiler</vt:lpstr>
      <vt:lpstr>Case Study: IntraJ Static Analyser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Mani Kashani</dc:creator>
  <cp:lastModifiedBy>Idriss Riouak</cp:lastModifiedBy>
  <cp:revision>54</cp:revision>
  <dcterms:created xsi:type="dcterms:W3CDTF">2022-05-03T13:02:40Z</dcterms:created>
  <dcterms:modified xsi:type="dcterms:W3CDTF">2024-11-13T08:56:30Z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0x0101003B1B17F149A9524E91720060537F453E</vt:lpwstr>
  </property>
  <property fmtid="{D5CDD505-2E9C-101B-9397-08002B2CF9AE}" pid="3" name="MediaServiceImageTags">
    <vt:lpwstr/>
  </property>
</Properties>
</file>